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7" r:id="rId3"/>
    <p:sldId id="258" r:id="rId4"/>
    <p:sldId id="259" r:id="rId5"/>
    <p:sldId id="280" r:id="rId6"/>
    <p:sldId id="281" r:id="rId7"/>
    <p:sldId id="260" r:id="rId8"/>
    <p:sldId id="302" r:id="rId9"/>
    <p:sldId id="262" r:id="rId10"/>
    <p:sldId id="261" r:id="rId11"/>
    <p:sldId id="267" r:id="rId12"/>
    <p:sldId id="282" r:id="rId13"/>
    <p:sldId id="283" r:id="rId14"/>
    <p:sldId id="296" r:id="rId15"/>
    <p:sldId id="297" r:id="rId16"/>
    <p:sldId id="284" r:id="rId17"/>
    <p:sldId id="285" r:id="rId18"/>
    <p:sldId id="263" r:id="rId19"/>
    <p:sldId id="306" r:id="rId20"/>
    <p:sldId id="287" r:id="rId21"/>
    <p:sldId id="286" r:id="rId22"/>
    <p:sldId id="264" r:id="rId23"/>
    <p:sldId id="298" r:id="rId24"/>
    <p:sldId id="289" r:id="rId25"/>
    <p:sldId id="288" r:id="rId26"/>
    <p:sldId id="290" r:id="rId27"/>
    <p:sldId id="299" r:id="rId28"/>
    <p:sldId id="291" r:id="rId29"/>
    <p:sldId id="292" r:id="rId30"/>
    <p:sldId id="300" r:id="rId31"/>
    <p:sldId id="293" r:id="rId32"/>
    <p:sldId id="294" r:id="rId33"/>
    <p:sldId id="307" r:id="rId34"/>
    <p:sldId id="295" r:id="rId35"/>
    <p:sldId id="265" r:id="rId36"/>
    <p:sldId id="309" r:id="rId37"/>
    <p:sldId id="310" r:id="rId38"/>
    <p:sldId id="312" r:id="rId39"/>
    <p:sldId id="313" r:id="rId40"/>
    <p:sldId id="315" r:id="rId41"/>
    <p:sldId id="316" r:id="rId42"/>
    <p:sldId id="301" r:id="rId4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E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4641" autoAdjust="0"/>
  </p:normalViewPr>
  <p:slideViewPr>
    <p:cSldViewPr>
      <p:cViewPr>
        <p:scale>
          <a:sx n="70" d="100"/>
          <a:sy n="70" d="100"/>
        </p:scale>
        <p:origin x="-133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/>
              <a:t>ODPADY KOMUNALNE ZEBRANE OGÓŁEM </a:t>
            </a:r>
          </a:p>
          <a:p>
            <a:pPr>
              <a:defRPr/>
            </a:pPr>
            <a:r>
              <a:rPr lang="pl-PL"/>
              <a:t>10 036 000 Mg</a:t>
            </a:r>
          </a:p>
        </c:rich>
      </c:tx>
      <c:layout>
        <c:manualLayout>
          <c:xMode val="edge"/>
          <c:yMode val="edge"/>
          <c:x val="0.33112637764469016"/>
          <c:y val="3.527385846017109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Pt>
            <c:idx val="1"/>
            <c:bubble3D val="0"/>
            <c:explosion val="21"/>
          </c:dPt>
          <c:dLbls>
            <c:dLbl>
              <c:idx val="0"/>
              <c:layout>
                <c:manualLayout>
                  <c:x val="-4.0564523184601922E-2"/>
                  <c:y val="0.17273293963254593"/>
                </c:manualLayout>
              </c:layout>
              <c:tx>
                <c:rich>
                  <a:bodyPr/>
                  <a:lstStyle/>
                  <a:p>
                    <a:r>
                      <a:rPr lang="pl-PL" sz="3600" dirty="0">
                        <a:solidFill>
                          <a:srgbClr val="FF0000"/>
                        </a:solidFill>
                      </a:rPr>
                      <a:t>6,8%</a:t>
                    </a:r>
                    <a:endParaRPr lang="en-US" sz="3600" dirty="0">
                      <a:solidFill>
                        <a:srgbClr val="FF0000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7.2473315835520566E-2"/>
                  <c:y val="-0.2272229512977545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>
                        <a:solidFill>
                          <a:schemeClr val="bg1"/>
                        </a:solidFill>
                      </a:rPr>
                      <a:t>93</a:t>
                    </a:r>
                    <a:r>
                      <a:rPr lang="pl-PL" sz="2000" dirty="0">
                        <a:solidFill>
                          <a:schemeClr val="bg1"/>
                        </a:solidFill>
                      </a:rPr>
                      <a:t>,2</a:t>
                    </a:r>
                    <a:r>
                      <a:rPr lang="en-US" sz="2000" dirty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Arkusz1!$B$1:$C$1</c:f>
              <c:strCache>
                <c:ptCount val="2"/>
                <c:pt idx="0">
                  <c:v>ZEBRANE SELEKTYWNIE 682000 Mg</c:v>
                </c:pt>
                <c:pt idx="1">
                  <c:v>ZEBRANE BEZ WYSELEKCJONOWANYCH 9354000 Mg</c:v>
                </c:pt>
              </c:strCache>
            </c:strRef>
          </c:cat>
          <c:val>
            <c:numRef>
              <c:f>Arkusz1!$B$2:$C$2</c:f>
              <c:numCache>
                <c:formatCode>0.00%</c:formatCode>
                <c:ptCount val="2"/>
                <c:pt idx="0">
                  <c:v>6.8000000000000005E-2</c:v>
                </c:pt>
                <c:pt idx="1">
                  <c:v>0.93200000000000005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555758592770268"/>
          <c:y val="0.47439142564406422"/>
          <c:w val="0.44442409176606373"/>
          <c:h val="0.2343392400844350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/>
              <a:t>ODPADY KOMUNALNE ZEBRANE</a:t>
            </a:r>
          </a:p>
          <a:p>
            <a:pPr>
              <a:defRPr/>
            </a:pPr>
            <a:r>
              <a:rPr lang="pl-PL"/>
              <a:t>BEZ WYSELEKCJONOWANYCH</a:t>
            </a:r>
          </a:p>
          <a:p>
            <a:pPr>
              <a:defRPr/>
            </a:pPr>
            <a:r>
              <a:rPr lang="pl-PL"/>
              <a:t>9 354 tys. Mg </a:t>
            </a:r>
          </a:p>
        </c:rich>
      </c:tx>
      <c:layout>
        <c:manualLayout>
          <c:xMode val="edge"/>
          <c:yMode val="edge"/>
          <c:x val="0.5569756049238499"/>
          <c:y val="8.447726863039731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9"/>
          <c:dPt>
            <c:idx val="2"/>
            <c:bubble3D val="0"/>
            <c:explosion val="8"/>
          </c:dPt>
          <c:dLbls>
            <c:dLbl>
              <c:idx val="0"/>
              <c:layout>
                <c:manualLayout>
                  <c:x val="-1.9731239225216531E-2"/>
                  <c:y val="-4.5958294836310323E-2"/>
                </c:manualLayout>
              </c:layout>
              <c:tx>
                <c:rich>
                  <a:bodyPr/>
                  <a:lstStyle/>
                  <a:p>
                    <a:r>
                      <a:rPr lang="pl-PL" sz="2400" dirty="0"/>
                      <a:t>0,60%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6.866979548950719E-2"/>
                  <c:y val="-6.0790374646708745E-3"/>
                </c:manualLayout>
              </c:layout>
              <c:tx>
                <c:rich>
                  <a:bodyPr/>
                  <a:lstStyle/>
                  <a:p>
                    <a:r>
                      <a:rPr lang="pl-PL" sz="2400" dirty="0"/>
                      <a:t>2,80</a:t>
                    </a:r>
                    <a:r>
                      <a:rPr lang="en-US" sz="2400" dirty="0"/>
                      <a:t>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1.8281134406109873E-3"/>
                  <c:y val="-0.2431415433265286"/>
                </c:manualLayout>
              </c:layout>
              <c:tx>
                <c:rich>
                  <a:bodyPr/>
                  <a:lstStyle/>
                  <a:p>
                    <a:r>
                      <a:rPr lang="en-US" sz="3600" dirty="0">
                        <a:solidFill>
                          <a:srgbClr val="FF0000"/>
                        </a:solidFill>
                      </a:rPr>
                      <a:t>93%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9.3006337236253706E-2"/>
                  <c:y val="3.377765558837034E-3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/>
                      <a:t>3</a:t>
                    </a:r>
                    <a:r>
                      <a:rPr lang="pl-PL" sz="2400" dirty="0"/>
                      <a:t>,60</a:t>
                    </a:r>
                    <a:r>
                      <a:rPr lang="en-US" sz="2400" dirty="0"/>
                      <a:t>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Arkusz1!$B$2:$E$2</c:f>
              <c:strCache>
                <c:ptCount val="4"/>
                <c:pt idx="0">
                  <c:v>UNIESZKODLIWIENIE TERMICZNE 63 tys. Mg</c:v>
                </c:pt>
                <c:pt idx="1">
                  <c:v>UNIESZKODLIWIENIE BIOLOGICZNE 262 tys. Mg</c:v>
                </c:pt>
                <c:pt idx="2">
                  <c:v>ZDEPONOWANE 8 693 tys. Mg</c:v>
                </c:pt>
                <c:pt idx="3">
                  <c:v>WYSEGREGOWANE 336 tys. Mg</c:v>
                </c:pt>
              </c:strCache>
            </c:strRef>
          </c:cat>
          <c:val>
            <c:numRef>
              <c:f>Arkusz1!$B$3:$E$3</c:f>
              <c:numCache>
                <c:formatCode>0.00%</c:formatCode>
                <c:ptCount val="4"/>
                <c:pt idx="0">
                  <c:v>6.0000000000000001E-3</c:v>
                </c:pt>
                <c:pt idx="1">
                  <c:v>2.8000000000000001E-2</c:v>
                </c:pt>
                <c:pt idx="2" formatCode="0%">
                  <c:v>0.93</c:v>
                </c:pt>
                <c:pt idx="3">
                  <c:v>3.5999999999999997E-2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50" baseline="0"/>
            </a:pPr>
            <a:endParaRPr lang="pl-PL"/>
          </a:p>
        </c:txPr>
      </c:legendEntry>
      <c:legendEntry>
        <c:idx val="1"/>
        <c:txPr>
          <a:bodyPr/>
          <a:lstStyle/>
          <a:p>
            <a:pPr>
              <a:defRPr sz="1650" baseline="0"/>
            </a:pPr>
            <a:endParaRPr lang="pl-PL"/>
          </a:p>
        </c:txPr>
      </c:legendEntry>
      <c:legendEntry>
        <c:idx val="2"/>
        <c:txPr>
          <a:bodyPr/>
          <a:lstStyle/>
          <a:p>
            <a:pPr>
              <a:defRPr sz="1650" baseline="0"/>
            </a:pPr>
            <a:endParaRPr lang="pl-PL"/>
          </a:p>
        </c:txPr>
      </c:legendEntry>
      <c:legendEntry>
        <c:idx val="3"/>
        <c:txPr>
          <a:bodyPr/>
          <a:lstStyle/>
          <a:p>
            <a:pPr>
              <a:defRPr sz="1650" baseline="0"/>
            </a:pPr>
            <a:endParaRPr lang="pl-PL"/>
          </a:p>
        </c:txPr>
      </c:legendEntry>
      <c:layout>
        <c:manualLayout>
          <c:xMode val="edge"/>
          <c:yMode val="edge"/>
          <c:x val="0.52048203430948592"/>
          <c:y val="0.42849466664876062"/>
          <c:w val="0.40030565231519916"/>
          <c:h val="0.36194454994303077"/>
        </c:manualLayout>
      </c:layout>
      <c:overlay val="0"/>
      <c:txPr>
        <a:bodyPr/>
        <a:lstStyle/>
        <a:p>
          <a:pPr>
            <a:defRPr sz="1650" baseline="0"/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570AD-A395-4508-BBA1-A45CB4BFE24B}" type="datetimeFigureOut">
              <a:rPr lang="pl-PL" smtClean="0"/>
              <a:t>2012-11-04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AAA08-74B1-4B9F-9F50-1A7E5D521F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2563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78746-9DB7-4E69-84E6-55747DBC6AB0}" type="datetimeFigureOut">
              <a:rPr lang="pl-PL" smtClean="0"/>
              <a:t>2012-11-04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E3FB0-5000-46AA-A107-BD2C56A8E53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650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E3FB0-5000-46AA-A107-BD2C56A8E53C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0351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E3FB0-5000-46AA-A107-BD2C56A8E53C}" type="slidenum">
              <a:rPr lang="pl-PL" smtClean="0"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0948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E3FB0-5000-46AA-A107-BD2C56A8E53C}" type="slidenum">
              <a:rPr lang="pl-PL" smtClean="0"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823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FFF5-C5EF-4DF1-9CD7-0B162399170C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955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379C-5E50-472C-A817-9CF7B67664CD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522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1AB1-5ED7-4474-9C85-5F1091EC3D0A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628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0D13-D49D-42A8-AE5C-E8CF7E06A150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095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FF38-FDDF-4C09-97E3-26CF4FD17C5F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32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F1295-2E4A-42F9-A901-EAD6C31E448D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68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69EC-161D-41AB-A264-720BEFB73234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885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0513-B74D-4C24-BC55-A3183E97CA00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676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1232D-1C80-481F-864A-46843A7AB6BB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86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5040-8C35-469B-A050-5971C4FF5257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740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0D1F-B6E0-4532-87CE-70CD5083D5E8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688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92D050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CE99F-2A65-484C-BE14-09435E8B2CF6}" type="datetime1">
              <a:rPr lang="pl-PL" smtClean="0"/>
              <a:t>2012-11-04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B4760-7AB1-45AB-84E3-CD44D2C9168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2652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&#347;wierzno.greenkey.pl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49288" y="1196752"/>
            <a:ext cx="8136904" cy="1008112"/>
          </a:xfrm>
        </p:spPr>
        <p:txBody>
          <a:bodyPr>
            <a:normAutofit fontScale="90000"/>
          </a:bodyPr>
          <a:lstStyle/>
          <a:p>
            <a:r>
              <a:rPr lang="pl-PL" sz="2400" b="1" dirty="0" smtClean="0"/>
              <a:t>NOWY SYSTEM GOSPODAROWANIA ODPADAMI KOMUNALNYMI </a:t>
            </a:r>
            <a:br>
              <a:rPr lang="pl-PL" sz="2400" b="1" dirty="0" smtClean="0"/>
            </a:br>
            <a:r>
              <a:rPr lang="pl-PL" sz="2400" b="1" dirty="0" smtClean="0"/>
              <a:t>NA TERENIE GMINY SADKI</a:t>
            </a:r>
            <a:endParaRPr lang="pl-PL" sz="2400" b="1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732240" y="5788516"/>
            <a:ext cx="2052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5</a:t>
            </a:r>
            <a:r>
              <a:rPr lang="pl-PL" dirty="0" smtClean="0"/>
              <a:t> XI 2012 R.  SADKI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20887"/>
            <a:ext cx="6613902" cy="24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7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899592" y="38313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395536" y="383132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USTAWA Z DNIA 1 LIPCA 2011 R. O ZMIANIE USTAWY    O UTRZYMANIU CZYSTOŚCI I PORZĄDKU W GMINACH       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611560" y="1337239"/>
            <a:ext cx="784887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Ustawa weszła w życie </a:t>
            </a:r>
            <a:r>
              <a:rPr lang="pl-PL" sz="2000" dirty="0" smtClean="0">
                <a:solidFill>
                  <a:srgbClr val="FF0000"/>
                </a:solidFill>
              </a:rPr>
              <a:t>01.01.2012 r.  </a:t>
            </a:r>
            <a:r>
              <a:rPr lang="pl-PL" dirty="0" smtClean="0"/>
              <a:t>Od tego czasu gmina ma </a:t>
            </a:r>
            <a:r>
              <a:rPr lang="pl-PL" sz="2000" dirty="0" smtClean="0">
                <a:solidFill>
                  <a:srgbClr val="FF0000"/>
                </a:solidFill>
              </a:rPr>
              <a:t>18 miesięcy</a:t>
            </a:r>
            <a:r>
              <a:rPr lang="pl-PL" dirty="0" smtClean="0"/>
              <a:t>       na wprowadzenie nowego systemu gospodarki odpadami komunalnymi.   </a:t>
            </a:r>
          </a:p>
          <a:p>
            <a:pPr algn="just"/>
            <a:r>
              <a:rPr lang="pl-PL" dirty="0" smtClean="0">
                <a:solidFill>
                  <a:srgbClr val="FF0000"/>
                </a:solidFill>
              </a:rPr>
              <a:t>Do końca 2012 </a:t>
            </a:r>
            <a:r>
              <a:rPr lang="pl-PL" dirty="0" smtClean="0"/>
              <a:t>Rada Gminy jest zobowiązana </a:t>
            </a:r>
            <a:r>
              <a:rPr lang="pl-PL" dirty="0" smtClean="0">
                <a:solidFill>
                  <a:srgbClr val="FF0000"/>
                </a:solidFill>
              </a:rPr>
              <a:t>podjąć uchwały </a:t>
            </a:r>
            <a:r>
              <a:rPr lang="pl-PL" dirty="0" smtClean="0"/>
              <a:t>dotyczące </a:t>
            </a:r>
          </a:p>
          <a:p>
            <a:pPr algn="just"/>
            <a:r>
              <a:rPr lang="pl-PL" dirty="0" smtClean="0">
                <a:solidFill>
                  <a:srgbClr val="FF0000"/>
                </a:solidFill>
              </a:rPr>
              <a:t>opłaty śmieciowej, deklaracji oraz koncepcji gospodarowania odp. komunalnymi</a:t>
            </a:r>
            <a:r>
              <a:rPr lang="pl-PL" dirty="0" smtClean="0"/>
              <a:t>.                         </a:t>
            </a:r>
          </a:p>
          <a:p>
            <a:endParaRPr lang="pl-PL" dirty="0"/>
          </a:p>
          <a:p>
            <a:pPr algn="just"/>
            <a:r>
              <a:rPr lang="pl-PL" dirty="0" smtClean="0"/>
              <a:t>Do </a:t>
            </a:r>
            <a:r>
              <a:rPr lang="pl-PL" sz="2000" dirty="0" smtClean="0">
                <a:solidFill>
                  <a:srgbClr val="FF0000"/>
                </a:solidFill>
              </a:rPr>
              <a:t>30.06.2013 r.</a:t>
            </a:r>
            <a:r>
              <a:rPr lang="pl-PL" dirty="0" smtClean="0"/>
              <a:t> właściciele nieruchomości mogą zachować dotychczasową umowę na odbieranie odpadów komunalnych i nie wnosić opłaty do gminy, muszą jednak </a:t>
            </a:r>
            <a:r>
              <a:rPr lang="pl-PL" sz="2000" dirty="0" smtClean="0">
                <a:solidFill>
                  <a:srgbClr val="FF0000"/>
                </a:solidFill>
              </a:rPr>
              <a:t>przekazać Urzędowi Gminy informację (DEKLARACJĘ) oraz kopię umowy </a:t>
            </a:r>
            <a:r>
              <a:rPr lang="pl-PL" dirty="0" smtClean="0"/>
              <a:t>z przedsiębiorcą odbierającym odpady komunalne we wskazanym przez urząd terminie. 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55576" y="3933056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dirty="0"/>
          </a:p>
          <a:p>
            <a:r>
              <a:rPr lang="pl-PL" dirty="0"/>
              <a:t>Ustawa określa:</a:t>
            </a:r>
          </a:p>
          <a:p>
            <a:r>
              <a:rPr lang="pl-PL" dirty="0"/>
              <a:t>1) zadania gminy oraz obowiązki właścicieli nieruchomości, dotyczące </a:t>
            </a:r>
            <a:r>
              <a:rPr lang="pl-PL" dirty="0" smtClean="0"/>
              <a:t>utrzymania czystości </a:t>
            </a:r>
            <a:r>
              <a:rPr lang="pl-PL" dirty="0"/>
              <a:t>i porządku;</a:t>
            </a:r>
          </a:p>
          <a:p>
            <a:r>
              <a:rPr lang="pl-PL" dirty="0"/>
              <a:t>2) warunki wykonywania działalności w zakresie odbierania odpadów komunalnych</a:t>
            </a:r>
          </a:p>
          <a:p>
            <a:r>
              <a:rPr lang="pl-PL" dirty="0"/>
              <a:t>od właścicieli nieruchomości i zagospodarowania tych odpadów;</a:t>
            </a:r>
          </a:p>
          <a:p>
            <a:r>
              <a:rPr lang="pl-PL" dirty="0"/>
              <a:t>3) warunki udzielania zezwoleń podmiotom świadczącym usługi w zakresie</a:t>
            </a:r>
          </a:p>
          <a:p>
            <a:r>
              <a:rPr lang="pl-PL" dirty="0"/>
              <a:t>uregulowanym w ustawie.</a:t>
            </a:r>
          </a:p>
          <a:p>
            <a:endParaRPr lang="pl-PL" sz="20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027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486635" y="548680"/>
            <a:ext cx="80648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u="sng" dirty="0" smtClean="0"/>
              <a:t>NAJWAŻNIEJSZE ZMIANY - ZADANIA GMIN</a:t>
            </a:r>
          </a:p>
          <a:p>
            <a:pPr algn="ctr"/>
            <a:endParaRPr lang="pl-PL" b="1" u="sng" dirty="0" smtClean="0"/>
          </a:p>
          <a:p>
            <a:pPr marL="342900" indent="-342900">
              <a:buFont typeface="+mj-lt"/>
              <a:buAutoNum type="arabicPeriod"/>
            </a:pPr>
            <a:r>
              <a:rPr lang="pl-PL" b="1" dirty="0" smtClean="0"/>
              <a:t>Objęcie wszystkich właścicieli nieruchomości na terenie gminy systemem gospodarowania odpadami komunalnymi;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11</a:t>
            </a:fld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819305" y="1916832"/>
            <a:ext cx="73995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pl-PL" sz="2400" b="1" dirty="0" smtClean="0"/>
              <a:t>WŁAŚCICIELE NIERUCHOMOŚCI ZAMIESZKAŁYCH – </a:t>
            </a:r>
            <a:r>
              <a:rPr lang="pl-PL" sz="2400" b="1" dirty="0" smtClean="0">
                <a:solidFill>
                  <a:srgbClr val="FF0000"/>
                </a:solidFill>
              </a:rPr>
              <a:t>OBOWIĄKOWO</a:t>
            </a:r>
          </a:p>
          <a:p>
            <a:pPr algn="ctr"/>
            <a:endParaRPr lang="pl-PL" sz="2400" b="1" dirty="0" smtClean="0">
              <a:solidFill>
                <a:srgbClr val="FF0000"/>
              </a:solidFill>
            </a:endParaRPr>
          </a:p>
          <a:p>
            <a:pPr marL="285750" indent="-285750" algn="ctr">
              <a:buFont typeface="Wingdings" pitchFamily="2" charset="2"/>
              <a:buChar char="ü"/>
            </a:pPr>
            <a:r>
              <a:rPr lang="pl-PL" sz="2400" b="1" dirty="0" smtClean="0"/>
              <a:t>WŁAŚCICIELE NIERUCHOMOŚCI NIEZAMIESZKAŁYCH (SKLEPY, BANKI, SZKOŁY, URZĘDY ITP.) – </a:t>
            </a:r>
            <a:r>
              <a:rPr lang="pl-PL" sz="2400" b="1" dirty="0" smtClean="0">
                <a:solidFill>
                  <a:srgbClr val="FF0000"/>
                </a:solidFill>
              </a:rPr>
              <a:t>FAKULTATYWNIE</a:t>
            </a:r>
          </a:p>
          <a:p>
            <a:pPr algn="ctr"/>
            <a:r>
              <a:rPr lang="pl-PL" sz="2400" dirty="0"/>
              <a:t>Uchwała w sprawie odbierania odpadów komunalnych od właścicieli nieruchomości, na których nie zamieszkują mieszkańcy, a powstają odpady komunalne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65935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1560" y="620688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 startAt="2"/>
            </a:pPr>
            <a:r>
              <a:rPr lang="pl-PL" b="1" dirty="0">
                <a:solidFill>
                  <a:prstClr val="black"/>
                </a:solidFill>
              </a:rPr>
              <a:t>Nadzór nad gospodarowaniem odpadami komunalnymi, w tym nad realizacją zadań powierzonych podmiotom odbierającym odpady komunalne </a:t>
            </a:r>
            <a:r>
              <a:rPr lang="pl-PL" b="1" dirty="0" smtClean="0">
                <a:solidFill>
                  <a:prstClr val="black"/>
                </a:solidFill>
              </a:rPr>
              <a:t>              od właścicieli nieruchomości</a:t>
            </a:r>
            <a:endParaRPr lang="pl-PL" b="1" dirty="0">
              <a:solidFill>
                <a:prstClr val="black"/>
              </a:solidFill>
            </a:endParaRPr>
          </a:p>
          <a:p>
            <a:pPr lvl="0"/>
            <a:r>
              <a:rPr lang="pl-PL" dirty="0">
                <a:solidFill>
                  <a:prstClr val="black"/>
                </a:solidFill>
              </a:rPr>
              <a:t>      </a:t>
            </a:r>
            <a:r>
              <a:rPr lang="pl-PL" dirty="0" smtClean="0">
                <a:solidFill>
                  <a:prstClr val="black"/>
                </a:solidFill>
              </a:rPr>
              <a:t> </a:t>
            </a:r>
            <a:endParaRPr lang="pl-PL" dirty="0">
              <a:solidFill>
                <a:prstClr val="black"/>
              </a:solidFill>
            </a:endParaRPr>
          </a:p>
          <a:p>
            <a:pPr lvl="0"/>
            <a:r>
              <a:rPr lang="pl-PL" dirty="0">
                <a:solidFill>
                  <a:prstClr val="black"/>
                </a:solidFill>
              </a:rPr>
              <a:t>     (weryfikacja danych zawartych w </a:t>
            </a:r>
            <a:r>
              <a:rPr lang="pl-PL" dirty="0">
                <a:solidFill>
                  <a:srgbClr val="FF0000"/>
                </a:solidFill>
              </a:rPr>
              <a:t>kwartalnych sprawozdaniach podmiotów</a:t>
            </a:r>
          </a:p>
          <a:p>
            <a:pPr lvl="0"/>
            <a:r>
              <a:rPr lang="pl-PL" dirty="0">
                <a:solidFill>
                  <a:prstClr val="black"/>
                </a:solidFill>
              </a:rPr>
              <a:t>     prowadzących działalność w zakresie odbierania odpadów komunalnych</a:t>
            </a:r>
            <a:r>
              <a:rPr lang="pl-PL" dirty="0" smtClean="0">
                <a:solidFill>
                  <a:prstClr val="black"/>
                </a:solidFill>
              </a:rPr>
              <a:t>);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201452" y="2636912"/>
            <a:ext cx="63367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Informacja o masie poszczególnych rodzajów odpadów;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Informacja o sposobie ich zagospodarowania;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Informacja o masie odpadów biodegradowalnych;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Informacje o liczbie właścicieli nieruchomości, od których zostały odebrane odpady komunalne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Informacja o właścicielach zbierających odpady niezgodnie       z regulaminem;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12322" y="515719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TERMIN ZŁOŻENIA: DO KOŃCA MIESIĄCA NASTEPUJĄCEGO         PO KWARTALE, KTÓREGO DOTYCZY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399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43608" y="47667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 startAt="3"/>
            </a:pPr>
            <a:r>
              <a:rPr lang="pl-PL" b="1" dirty="0">
                <a:solidFill>
                  <a:prstClr val="black"/>
                </a:solidFill>
              </a:rPr>
              <a:t>Ustanowienie selektywnego zbierania odpadów komunalnych;</a:t>
            </a:r>
          </a:p>
          <a:p>
            <a:pPr lvl="0"/>
            <a:r>
              <a:rPr lang="pl-PL" dirty="0" smtClean="0">
                <a:solidFill>
                  <a:prstClr val="black"/>
                </a:solidFill>
              </a:rPr>
              <a:t> 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39552" y="1340768"/>
            <a:ext cx="460851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PAPIER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METAL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TWORZYWA SZTUCZNE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SZKŁO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OPAKOWANIA WIELOMATERIAŁOWE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ODPADY ULEGAJĄCE BIODEGRADACJI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PRZETERMINOWANE LEKI I CHEMIKALIA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ZUŻYTE BATERIE I AKUMULATORY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ZUŻYTY SPRZĘT ELEKTRYCZNY IELEKTRONICZNY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ODPADY WIELKOGABARYTOWE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ODPADY BUDOWLANE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ZUŻYTE OPONY</a:t>
            </a:r>
          </a:p>
          <a:p>
            <a:pPr marL="285750" indent="-285750">
              <a:buFont typeface="Wingdings" pitchFamily="2" charset="2"/>
              <a:buChar char="ü"/>
            </a:pP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Pajak\Desktop\prezentacja dziwnów\makulatu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189047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Pajak\Desktop\prezentacja dziwnów\recycling-plast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88840"/>
            <a:ext cx="1888978" cy="175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Pajak\Desktop\prezentacja dziwnów\SZKŁ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24" y="3072862"/>
            <a:ext cx="1985784" cy="146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ajak\Desktop\prezentacja dziwnów\MET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050" y="4293096"/>
            <a:ext cx="1821160" cy="168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Pajak\Desktop\prezentacja dziwnów\baterie_fu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47" y="5137279"/>
            <a:ext cx="2049747" cy="137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05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68778" y="404664"/>
            <a:ext cx="684076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Utworzenie Gniazd selektywnego zbierania odpadów przy placówkach użyteczności publicznej np. szkoły, hale sportowe, itp. oraz w miejscach o nasilonym ruchu turystycznym;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Zbiórka u „źródła” – ustalenie harmonogramu odbioru;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Utworzenie gminnego stacjonarnego punktu selektywnej zbiórki odpadów;</a:t>
            </a:r>
          </a:p>
          <a:p>
            <a:pPr marL="285750" indent="-285750">
              <a:buFont typeface="Wingdings" pitchFamily="2" charset="2"/>
              <a:buChar char="ü"/>
            </a:pPr>
            <a:endParaRPr lang="pl-PL" dirty="0" smtClean="0"/>
          </a:p>
          <a:p>
            <a:pPr marL="285750" indent="-285750">
              <a:buFont typeface="Wingdings" pitchFamily="2" charset="2"/>
              <a:buChar char="ü"/>
            </a:pPr>
            <a:endParaRPr lang="pl-PL" dirty="0" smtClean="0"/>
          </a:p>
          <a:p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14</a:t>
            </a:fld>
            <a:endParaRPr lang="pl-PL" dirty="0"/>
          </a:p>
        </p:txBody>
      </p:sp>
      <p:pic>
        <p:nvPicPr>
          <p:cNvPr id="8194" name="Picture 2" descr="C:\Users\Pajak\Desktop\prezentacja dziwnów\pojemn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530" y="4005064"/>
            <a:ext cx="3447256" cy="234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78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956376" y="6356350"/>
            <a:ext cx="730424" cy="365125"/>
          </a:xfrm>
        </p:spPr>
        <p:txBody>
          <a:bodyPr/>
          <a:lstStyle/>
          <a:p>
            <a:fld id="{0B9B4760-7AB1-45AB-84E3-CD44D2C9168B}" type="slidenum">
              <a:rPr lang="pl-PL" smtClean="0"/>
              <a:t>15</a:t>
            </a:fld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44"/>
            <a:ext cx="9144000" cy="68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89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7544" y="22676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 startAt="4"/>
            </a:pPr>
            <a:r>
              <a:rPr lang="pl-PL" b="1" dirty="0">
                <a:solidFill>
                  <a:prstClr val="black"/>
                </a:solidFill>
              </a:rPr>
              <a:t>Prowadzenie działań informacyjnych i edukacyjnych w zakresie prawidłowego gospodarowania odpadami komunalnymi</a:t>
            </a:r>
            <a:r>
              <a:rPr lang="pl-PL" b="1" dirty="0" smtClean="0">
                <a:solidFill>
                  <a:prstClr val="black"/>
                </a:solidFill>
              </a:rPr>
              <a:t>;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16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99592" y="87999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  <a:hlinkClick r:id="rId2"/>
              </a:rPr>
              <a:t>Schemat strony internetowej</a:t>
            </a:r>
            <a:r>
              <a:rPr lang="pl-PL" dirty="0" smtClean="0">
                <a:solidFill>
                  <a:srgbClr val="FF0000"/>
                </a:solidFill>
              </a:rPr>
              <a:t> (na przykładzie Gminy Bartniczka)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565920" y="5445224"/>
            <a:ext cx="6174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Akcje zbiórki makulatury, puszek aluminiowych w szkołach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Ulotki informacyjne 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Akcja sprzątanie </a:t>
            </a:r>
            <a:r>
              <a:rPr lang="pl-PL" dirty="0" smtClean="0">
                <a:solidFill>
                  <a:srgbClr val="FF0000"/>
                </a:solidFill>
              </a:rPr>
              <a:t>świata, </a:t>
            </a:r>
            <a:r>
              <a:rPr lang="pl-PL" dirty="0">
                <a:solidFill>
                  <a:srgbClr val="FF0000"/>
                </a:solidFill>
              </a:rPr>
              <a:t>itp</a:t>
            </a:r>
            <a:r>
              <a:rPr lang="pl-PL" dirty="0" smtClean="0">
                <a:solidFill>
                  <a:srgbClr val="FF0000"/>
                </a:solidFill>
              </a:rPr>
              <a:t>.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4" y="1249326"/>
            <a:ext cx="7414571" cy="421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70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99592" y="40466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 startAt="5"/>
            </a:pPr>
            <a:r>
              <a:rPr lang="pl-PL" b="1" dirty="0" smtClean="0">
                <a:solidFill>
                  <a:prstClr val="black"/>
                </a:solidFill>
              </a:rPr>
              <a:t>Dokonywanie </a:t>
            </a:r>
            <a:r>
              <a:rPr lang="pl-PL" b="1" dirty="0">
                <a:solidFill>
                  <a:prstClr val="black"/>
                </a:solidFill>
              </a:rPr>
              <a:t>corocznej analizy stanu gospodarki odpadami komunalnymi</a:t>
            </a:r>
            <a:r>
              <a:rPr lang="pl-PL" b="1" dirty="0" smtClean="0">
                <a:solidFill>
                  <a:prstClr val="black"/>
                </a:solidFill>
              </a:rPr>
              <a:t>;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17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25852" y="2636912"/>
            <a:ext cx="748883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FF0000"/>
                </a:solidFill>
              </a:rPr>
              <a:t>CEL: WERYFIKACJA MOŻLIWOŚCI TECHNICZNYCH I ORGANIZACYJNYCH GMINY W ZAKRESIE GOPSODAROWANIA ODPADAMI KOMUNALNYMI:</a:t>
            </a:r>
          </a:p>
          <a:p>
            <a:endParaRPr lang="pl-PL" sz="2000" dirty="0">
              <a:solidFill>
                <a:srgbClr val="FF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PRZETWARZANIA ZMIESZANYCH ODPADÓW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POTRZEB INWESTYCYJNYCH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KOSZTÓW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LICZBY MIESZKAŃCÓW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LICZBY WŁAŚCICIELI, KTÓRZY NIE ZAWARLI UMOWY NA ODBIERANIE ODPADÓW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ILOŚCI ODPADÓW WYTWARZANYCH NA TERENIE GMINY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ILOŚCI ZMIESZANYCH ODPADÓW, ODPADÓW BIODEGRADOWALNYCH PRZEZNACZONYCH DO SKŁADOWANIA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Pajak\Desktop\prezentacja dziwnów\analiz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08720"/>
            <a:ext cx="2217078" cy="14977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207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467544" y="33265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6"/>
            </a:pPr>
            <a:r>
              <a:rPr lang="pl-PL" b="1" dirty="0">
                <a:solidFill>
                  <a:prstClr val="black"/>
                </a:solidFill>
              </a:rPr>
              <a:t>Zapewnienie osiągnięcia odpowiednich poziomów </a:t>
            </a:r>
            <a:r>
              <a:rPr lang="pl-PL" b="1" dirty="0" smtClean="0">
                <a:solidFill>
                  <a:prstClr val="black"/>
                </a:solidFill>
              </a:rPr>
              <a:t>recyklingu i ograniczenia masy odpadów biodegradowalnych przekazywanych do składowania;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18</a:t>
            </a:fld>
            <a:endParaRPr lang="pl-PL" dirty="0"/>
          </a:p>
        </p:txBody>
      </p:sp>
      <p:pic>
        <p:nvPicPr>
          <p:cNvPr id="7171" name="Picture 3" descr="C:\Documents and Settings\Właściciel\Pulpit\Dziwnów_wyjazd\PREZENTACJA\poziomy bioodpad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3" y="2420888"/>
            <a:ext cx="8568952" cy="338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608433" y="996833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ROZPORZĄDZENIE MINISTRA ŚRODOWISKA Z DNIA 25 MAJA 2012 </a:t>
            </a:r>
            <a:r>
              <a:rPr lang="pl-PL" dirty="0" smtClean="0">
                <a:solidFill>
                  <a:srgbClr val="FF0000"/>
                </a:solidFill>
              </a:rPr>
              <a:t>R. W </a:t>
            </a:r>
            <a:r>
              <a:rPr lang="pl-PL" dirty="0">
                <a:solidFill>
                  <a:srgbClr val="FF0000"/>
                </a:solidFill>
              </a:rPr>
              <a:t>SPRAWIE POZIOMÓW OGRANICZENIA MASY ODPADÓW KOMUNALNYCH ULEGAJĄCYCH BIODEGRADACJI PRZEKAZYWANYCH DO SKŁADOWANIA ORAZ SPOSOBU OBLICZANIA POZIOMU OGRANICZENIA MASY TYCH ODPADÓW</a:t>
            </a:r>
          </a:p>
        </p:txBody>
      </p:sp>
    </p:spTree>
    <p:extLst>
      <p:ext uri="{BB962C8B-B14F-4D97-AF65-F5344CB8AC3E}">
        <p14:creationId xmlns:p14="http://schemas.microsoft.com/office/powerpoint/2010/main" val="4519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19</a:t>
            </a:fld>
            <a:endParaRPr lang="pl-PL" dirty="0"/>
          </a:p>
        </p:txBody>
      </p:sp>
      <p:pic>
        <p:nvPicPr>
          <p:cNvPr id="3" name="Picture 3" descr="C:\Documents and Settings\Właściciel\Pulpit\Dziwnów_wyjazd\PREZENTACJA\poziomu recyk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13" y="1341048"/>
            <a:ext cx="8732459" cy="279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540847" y="241339"/>
            <a:ext cx="79915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ROZPORZĄDZENIE MINISTRA ŚRODOWISKA Z DNIA 29 MAJA 2012 </a:t>
            </a:r>
            <a:r>
              <a:rPr lang="pl-PL" dirty="0" smtClean="0">
                <a:solidFill>
                  <a:srgbClr val="FF0000"/>
                </a:solidFill>
              </a:rPr>
              <a:t>R. W </a:t>
            </a:r>
            <a:r>
              <a:rPr lang="pl-PL" dirty="0">
                <a:solidFill>
                  <a:srgbClr val="FF0000"/>
                </a:solidFill>
              </a:rPr>
              <a:t>SPRAWIE POZIOMÓW RECYKLINGU, PRZYGOTOWANA DO PONOWNEGO UŻYCIA I ODZYSKU INNYMI METODAMI NIEKTÓRYCH FRAKCJI ODPADÓW KOMUNALNYCH.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64235" y="4437112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ŁĄCZNA MASA  ODPADÓW (PAPIER, SZKŁO, METAL, TW. SZTUCZNE) PODDANA RECYKLINGOWI I PRZYGOTOWANYCH DO PONOWNEGO UŻYCIA</a:t>
            </a:r>
          </a:p>
          <a:p>
            <a:endParaRPr lang="pl-PL" dirty="0"/>
          </a:p>
        </p:txBody>
      </p:sp>
      <p:cxnSp>
        <p:nvCxnSpPr>
          <p:cNvPr id="8" name="Łącznik prostoliniowy 7"/>
          <p:cNvCxnSpPr/>
          <p:nvPr/>
        </p:nvCxnSpPr>
        <p:spPr>
          <a:xfrm>
            <a:off x="972247" y="5085184"/>
            <a:ext cx="71287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>
            <a:off x="688507" y="522920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ŁĄCZNA MASA WYTWORZONYCH ODPADÓW (</a:t>
            </a:r>
            <a:r>
              <a:rPr lang="pl-PL" dirty="0"/>
              <a:t>PAPIER, SZKŁO, METAL, TW. </a:t>
            </a:r>
            <a:r>
              <a:rPr lang="pl-PL" dirty="0" smtClean="0"/>
              <a:t>SZTUCZNE) NA TERENIE GMINY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330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755576" y="404664"/>
            <a:ext cx="792088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 smtClean="0"/>
              <a:t>PODSTAWY PRAWNE:</a:t>
            </a:r>
          </a:p>
          <a:p>
            <a:pPr algn="ctr"/>
            <a:endParaRPr lang="pl-PL" sz="2200" dirty="0" smtClean="0"/>
          </a:p>
          <a:p>
            <a:pPr marL="342900" indent="-342900">
              <a:buAutoNum type="arabicPeriod"/>
            </a:pPr>
            <a:r>
              <a:rPr lang="pl-PL" sz="2200" dirty="0" smtClean="0"/>
              <a:t>Dyrektywa Rady 91/271/EWG z dnia 21 maja 1991 r. dotycząca oczyszczania ścieków komunalnych;</a:t>
            </a:r>
          </a:p>
          <a:p>
            <a:pPr marL="342900" indent="-342900">
              <a:buAutoNum type="arabicPeriod"/>
            </a:pPr>
            <a:r>
              <a:rPr lang="pl-PL" sz="2200" dirty="0" smtClean="0"/>
              <a:t>Dyrektywa Rady 1999/31/WE z dnia 26 kwietnia 1999 r.               w sprawie składowania odpadów;</a:t>
            </a:r>
          </a:p>
          <a:p>
            <a:pPr marL="342900" indent="-342900">
              <a:buAutoNum type="arabicPeriod"/>
            </a:pPr>
            <a:r>
              <a:rPr lang="pl-PL" sz="2200" dirty="0" smtClean="0"/>
              <a:t>Dyrektywa Parlamentu </a:t>
            </a:r>
            <a:r>
              <a:rPr lang="pl-PL" sz="2200" dirty="0"/>
              <a:t>E</a:t>
            </a:r>
            <a:r>
              <a:rPr lang="pl-PL" sz="2200" dirty="0" smtClean="0"/>
              <a:t>uropejskiego i Rady 2008/98/WE z dnia 19 listopada 2008 r. w sprawie odpadów oraz uchylająca niektóre dyrektywy;</a:t>
            </a:r>
          </a:p>
          <a:p>
            <a:pPr marL="342900" indent="-342900">
              <a:buAutoNum type="arabicPeriod"/>
            </a:pPr>
            <a:r>
              <a:rPr lang="pl-PL" sz="2200" dirty="0" smtClean="0"/>
              <a:t>Ustawa z dnia 13 września 1996 r. o utrzymaniu czystości                  i porządku w gminach;</a:t>
            </a:r>
          </a:p>
          <a:p>
            <a:pPr marL="342900" indent="-342900">
              <a:buAutoNum type="arabicPeriod"/>
            </a:pPr>
            <a:r>
              <a:rPr lang="pl-PL" sz="2800" b="1" dirty="0" smtClean="0">
                <a:solidFill>
                  <a:srgbClr val="FF0000"/>
                </a:solidFill>
              </a:rPr>
              <a:t>USTAWA Z DNIA 1 LIPCA 2011 R. O ZMIANIE USTAWY O UTRZYMANIU CZYSTOŚCI I PORZĄDKU W GMINACH.</a:t>
            </a:r>
          </a:p>
          <a:p>
            <a:pPr marL="342900" indent="-342900">
              <a:buAutoNum type="arabicPeriod"/>
            </a:pP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27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20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755576" y="33265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pl-PL" b="1" dirty="0" smtClean="0"/>
              <a:t>Zapewnienie budowy, utrzymania i eksploatacji regionalnej instalacji  do przetwarzania odpadów komunalnych.</a:t>
            </a:r>
            <a:endParaRPr lang="pl-PL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17162" y="3851217"/>
            <a:ext cx="80295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 smtClean="0"/>
              <a:t>Region </a:t>
            </a:r>
            <a:r>
              <a:rPr lang="pl-PL" sz="1500" b="1" dirty="0"/>
              <a:t>gospodarki odpadami komunalnymi </a:t>
            </a:r>
            <a:r>
              <a:rPr lang="pl-PL" sz="1500" dirty="0"/>
              <a:t>– </a:t>
            </a:r>
            <a:r>
              <a:rPr lang="pl-PL" sz="1500" dirty="0" smtClean="0"/>
              <a:t>określony</a:t>
            </a:r>
            <a:r>
              <a:rPr lang="pl-PL" sz="1500" dirty="0"/>
              <a:t> </a:t>
            </a:r>
            <a:r>
              <a:rPr lang="pl-PL" sz="1500" dirty="0" smtClean="0"/>
              <a:t>w </a:t>
            </a:r>
            <a:r>
              <a:rPr lang="pl-PL" sz="1500" dirty="0"/>
              <a:t>wojewódzkim planie gospodarki odpadami obszar liczący </a:t>
            </a:r>
            <a:r>
              <a:rPr lang="pl-PL" sz="1500" dirty="0">
                <a:solidFill>
                  <a:srgbClr val="FF0000"/>
                </a:solidFill>
              </a:rPr>
              <a:t>co </a:t>
            </a:r>
            <a:r>
              <a:rPr lang="pl-PL" sz="1500" dirty="0" smtClean="0">
                <a:solidFill>
                  <a:srgbClr val="FF0000"/>
                </a:solidFill>
              </a:rPr>
              <a:t>najmniej 150 </a:t>
            </a:r>
            <a:r>
              <a:rPr lang="pl-PL" sz="1500" dirty="0">
                <a:solidFill>
                  <a:srgbClr val="FF0000"/>
                </a:solidFill>
              </a:rPr>
              <a:t>000 mieszkańców</a:t>
            </a:r>
            <a:r>
              <a:rPr lang="pl-PL" sz="1500" dirty="0"/>
              <a:t>;</a:t>
            </a:r>
          </a:p>
        </p:txBody>
      </p:sp>
      <p:sp>
        <p:nvSpPr>
          <p:cNvPr id="7" name="Prostokąt 6"/>
          <p:cNvSpPr/>
          <p:nvPr/>
        </p:nvSpPr>
        <p:spPr>
          <a:xfrm>
            <a:off x="617162" y="4405215"/>
            <a:ext cx="792088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500" b="1" dirty="0" smtClean="0"/>
              <a:t>Regionalna instalacja </a:t>
            </a:r>
            <a:r>
              <a:rPr lang="pl-PL" sz="1500" b="1" dirty="0"/>
              <a:t>do przetwarzania odpadów komunalnych </a:t>
            </a:r>
            <a:r>
              <a:rPr lang="pl-PL" sz="1500" dirty="0"/>
              <a:t>– </a:t>
            </a:r>
            <a:r>
              <a:rPr lang="pl-PL" sz="1500" dirty="0" smtClean="0"/>
              <a:t>zakład zagospodarowania </a:t>
            </a:r>
            <a:r>
              <a:rPr lang="pl-PL" sz="1500" dirty="0"/>
              <a:t>odpadów o mocy przerobowej </a:t>
            </a:r>
            <a:r>
              <a:rPr lang="pl-PL" sz="1500" dirty="0" smtClean="0"/>
              <a:t>wystarczającej do </a:t>
            </a:r>
            <a:r>
              <a:rPr lang="pl-PL" sz="1500" dirty="0"/>
              <a:t>przyjmowania i przetwarzania odpadów z obszaru </a:t>
            </a:r>
            <a:r>
              <a:rPr lang="pl-PL" sz="1500" dirty="0" smtClean="0"/>
              <a:t>zamieszkałego przez </a:t>
            </a:r>
            <a:r>
              <a:rPr lang="pl-PL" sz="1500" dirty="0">
                <a:solidFill>
                  <a:srgbClr val="FF0000"/>
                </a:solidFill>
              </a:rPr>
              <a:t>co najmniej 120 000 mieszkańców</a:t>
            </a:r>
            <a:r>
              <a:rPr lang="pl-PL" sz="1500" dirty="0"/>
              <a:t>, spełniający </a:t>
            </a:r>
            <a:r>
              <a:rPr lang="pl-PL" sz="1500" dirty="0" smtClean="0"/>
              <a:t>wymagania najlepszej </a:t>
            </a:r>
            <a:r>
              <a:rPr lang="pl-PL" sz="1500" dirty="0"/>
              <a:t>dostępnej techniki lub </a:t>
            </a:r>
            <a:r>
              <a:rPr lang="pl-PL" sz="1500" dirty="0" smtClean="0"/>
              <a:t>technologii </a:t>
            </a:r>
            <a:r>
              <a:rPr lang="pl-PL" sz="1500" dirty="0"/>
              <a:t>oraz </a:t>
            </a:r>
            <a:r>
              <a:rPr lang="pl-PL" sz="1500" dirty="0" smtClean="0"/>
              <a:t>zapewniający termiczne </a:t>
            </a:r>
            <a:r>
              <a:rPr lang="pl-PL" sz="1500" dirty="0"/>
              <a:t>przekształcanie odpadów lub</a:t>
            </a:r>
            <a:r>
              <a:rPr lang="pl-PL" sz="1500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1500" dirty="0"/>
              <a:t>mechaniczno-biologiczne przetwarzanie zmieszanych </a:t>
            </a:r>
            <a:r>
              <a:rPr lang="pl-PL" sz="1500" dirty="0" smtClean="0"/>
              <a:t>odpadów;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1500" dirty="0"/>
              <a:t>przetwarzanie selektywnie </a:t>
            </a:r>
            <a:r>
              <a:rPr lang="pl-PL" sz="1500" dirty="0" smtClean="0"/>
              <a:t>zebranych bioodpadów;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sz="1500" dirty="0"/>
              <a:t>składowanie </a:t>
            </a:r>
            <a:r>
              <a:rPr lang="pl-PL" sz="1500" dirty="0" smtClean="0"/>
              <a:t>odpadów balastowych</a:t>
            </a:r>
            <a:endParaRPr lang="pl-PL" sz="1500" dirty="0"/>
          </a:p>
        </p:txBody>
      </p:sp>
      <p:pic>
        <p:nvPicPr>
          <p:cNvPr id="5122" name="Picture 2" descr="C:\Users\Pajak\Desktop\prezentacja dziwnów\zakl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365" y="824011"/>
            <a:ext cx="1644111" cy="1231496"/>
          </a:xfrm>
          <a:prstGeom prst="rect">
            <a:avLst/>
          </a:prstGeom>
          <a:noFill/>
        </p:spPr>
      </p:pic>
      <p:sp>
        <p:nvSpPr>
          <p:cNvPr id="2" name="pole tekstowe 1"/>
          <p:cNvSpPr txBox="1"/>
          <p:nvPr/>
        </p:nvSpPr>
        <p:spPr>
          <a:xfrm>
            <a:off x="755576" y="6168251"/>
            <a:ext cx="7598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WNIOSEK GMINY O KALKULACJĘ KOSZTÓW ZAGOSPODAROWANIA ODPADÓW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86336" y="978987"/>
            <a:ext cx="74888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                             REGION 5 GOSPODARKI ODPADAMI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 </a:t>
            </a:r>
            <a:r>
              <a:rPr lang="pl-PL" sz="2400" b="1" dirty="0" smtClean="0">
                <a:solidFill>
                  <a:srgbClr val="FF0000"/>
                </a:solidFill>
              </a:rPr>
              <a:t>                                     BYDGOSKI</a:t>
            </a:r>
          </a:p>
          <a:p>
            <a:endParaRPr lang="pl-PL" dirty="0" smtClean="0">
              <a:solidFill>
                <a:srgbClr val="FF0000"/>
              </a:solidFill>
            </a:endParaRPr>
          </a:p>
          <a:p>
            <a:r>
              <a:rPr lang="pl-PL" dirty="0" smtClean="0">
                <a:solidFill>
                  <a:srgbClr val="FF0000"/>
                </a:solidFill>
              </a:rPr>
              <a:t>INSTALACJE REGIONALNE: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BYDGOSZCZ CORIMP – MBP, Z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BYDGOSZCZ PRONATURA – MBP, Z, SK, SP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BYDGOSZCZ REMONDIS – MBP, Z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GIEBNIA – Z, SK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WAWRZYNKI – MBP, Z, SK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SŁUŻEWO – MBP, Z, SK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45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1560" y="620688"/>
            <a:ext cx="7826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 startAt="8"/>
            </a:pPr>
            <a:r>
              <a:rPr lang="pl-PL" b="1" dirty="0" smtClean="0">
                <a:solidFill>
                  <a:prstClr val="black"/>
                </a:solidFill>
              </a:rPr>
              <a:t>Uchwalenie koncepcji gospodarowania odpadami komunalnymi przez gminę. 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21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11561" y="1844824"/>
            <a:ext cx="74888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Sposób i zakres odbierania </a:t>
            </a:r>
            <a:r>
              <a:rPr lang="pl-PL" sz="2400" dirty="0" smtClean="0"/>
              <a:t>odpadów komunalnych;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Zagospodarowanie</a:t>
            </a:r>
            <a:r>
              <a:rPr lang="pl-PL" sz="2400" dirty="0" smtClean="0"/>
              <a:t> tych odpadów;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Ilość</a:t>
            </a:r>
            <a:r>
              <a:rPr lang="pl-PL" sz="2400" dirty="0" smtClean="0"/>
              <a:t> odpadów odbieranych od właścicieli nieruchomości;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Częstotliwość</a:t>
            </a:r>
            <a:r>
              <a:rPr lang="pl-PL" sz="2400" dirty="0" smtClean="0"/>
              <a:t> odbierania odpadów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400" dirty="0" smtClean="0">
                <a:solidFill>
                  <a:srgbClr val="FF0000"/>
                </a:solidFill>
              </a:rPr>
              <a:t>Sposób świadczenia usług</a:t>
            </a:r>
            <a:r>
              <a:rPr lang="pl-PL" sz="2400" dirty="0" smtClean="0"/>
              <a:t> przez punkty selektywnego zbierania odpadów;</a:t>
            </a:r>
          </a:p>
          <a:p>
            <a:pPr marL="285750" indent="-285750">
              <a:buFont typeface="Wingdings" pitchFamily="2" charset="2"/>
              <a:buChar char="ü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297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83568" y="404664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pl-PL" b="1" dirty="0" smtClean="0"/>
              <a:t>Uchwalenie regulaminu utrzymania porządku i czystości na terenie gminy.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22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043608" y="100482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Opiniowany</a:t>
            </a:r>
            <a:r>
              <a:rPr lang="pl-PL" dirty="0" smtClean="0"/>
              <a:t> przez państwowego powiatowego inspektora sanitarnego;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6 miesięcy</a:t>
            </a:r>
            <a:r>
              <a:rPr lang="pl-PL" dirty="0" smtClean="0"/>
              <a:t> od uchwalenia </a:t>
            </a:r>
            <a:r>
              <a:rPr lang="pl-PL" dirty="0" smtClean="0">
                <a:solidFill>
                  <a:srgbClr val="FF0000"/>
                </a:solidFill>
              </a:rPr>
              <a:t>WPGO</a:t>
            </a:r>
            <a:r>
              <a:rPr lang="pl-PL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43608" y="2060848"/>
            <a:ext cx="71287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REGULAMIN OKREŚLA: 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Wymagania </a:t>
            </a:r>
            <a:r>
              <a:rPr lang="pl-PL" dirty="0"/>
              <a:t>w zakresie utrzymania czystości i porządku </a:t>
            </a:r>
            <a:r>
              <a:rPr lang="pl-PL" dirty="0">
                <a:solidFill>
                  <a:srgbClr val="FF0000"/>
                </a:solidFill>
              </a:rPr>
              <a:t>na terenie </a:t>
            </a:r>
            <a:r>
              <a:rPr lang="pl-PL" dirty="0" smtClean="0">
                <a:solidFill>
                  <a:srgbClr val="FF0000"/>
                </a:solidFill>
              </a:rPr>
              <a:t>nieruchomości</a:t>
            </a:r>
            <a:r>
              <a:rPr lang="pl-PL" dirty="0" smtClean="0"/>
              <a:t> tj.: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prowadzenie we wskazanym </a:t>
            </a:r>
            <a:r>
              <a:rPr lang="pl-PL" dirty="0">
                <a:solidFill>
                  <a:srgbClr val="FF0000"/>
                </a:solidFill>
              </a:rPr>
              <a:t>zakresie selektywnego zbierania </a:t>
            </a:r>
            <a:r>
              <a:rPr lang="pl-PL" dirty="0" smtClean="0">
                <a:solidFill>
                  <a:srgbClr val="FF0000"/>
                </a:solidFill>
              </a:rPr>
              <a:t>                    i odbierania</a:t>
            </a:r>
            <a:r>
              <a:rPr lang="pl-PL" dirty="0" smtClean="0"/>
              <a:t> odpadów komunalnych;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solidFill>
                  <a:srgbClr val="FF0000"/>
                </a:solidFill>
              </a:rPr>
              <a:t>uprzątanie</a:t>
            </a:r>
            <a:r>
              <a:rPr lang="pl-PL" dirty="0"/>
              <a:t> błota, śniegu, lodu i innych zanieczyszczeń z części </a:t>
            </a:r>
            <a:r>
              <a:rPr lang="pl-PL" dirty="0" smtClean="0"/>
              <a:t>nieruchomości </a:t>
            </a:r>
            <a:r>
              <a:rPr lang="pl-PL" dirty="0" smtClean="0">
                <a:solidFill>
                  <a:srgbClr val="FF0000"/>
                </a:solidFill>
              </a:rPr>
              <a:t>służących </a:t>
            </a:r>
            <a:r>
              <a:rPr lang="pl-PL" dirty="0">
                <a:solidFill>
                  <a:srgbClr val="FF0000"/>
                </a:solidFill>
              </a:rPr>
              <a:t>do użytku </a:t>
            </a:r>
            <a:r>
              <a:rPr lang="pl-PL" dirty="0" smtClean="0">
                <a:solidFill>
                  <a:srgbClr val="FF0000"/>
                </a:solidFill>
              </a:rPr>
              <a:t>publicznego</a:t>
            </a:r>
            <a:r>
              <a:rPr lang="pl-P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>
                <a:solidFill>
                  <a:srgbClr val="FF0000"/>
                </a:solidFill>
              </a:rPr>
              <a:t>mycie i naprawy</a:t>
            </a:r>
            <a:r>
              <a:rPr lang="pl-PL" dirty="0"/>
              <a:t> pojazdów samochodowych </a:t>
            </a:r>
            <a:r>
              <a:rPr lang="pl-PL" dirty="0">
                <a:solidFill>
                  <a:srgbClr val="FF0000"/>
                </a:solidFill>
              </a:rPr>
              <a:t>poza</a:t>
            </a:r>
            <a:r>
              <a:rPr lang="pl-PL" dirty="0"/>
              <a:t> myjniami </a:t>
            </a:r>
            <a:r>
              <a:rPr lang="pl-PL" dirty="0" smtClean="0"/>
              <a:t>                        i warsztatami naprawczymi;</a:t>
            </a:r>
          </a:p>
          <a:p>
            <a:pPr marL="342900" indent="-342900">
              <a:buFont typeface="+mj-lt"/>
              <a:buAutoNum type="alphaLcParenR" startAt="2"/>
            </a:pPr>
            <a:r>
              <a:rPr lang="pl-PL" dirty="0" smtClean="0">
                <a:solidFill>
                  <a:srgbClr val="FF0000"/>
                </a:solidFill>
              </a:rPr>
              <a:t>Rodzaj i minimalną pojemność</a:t>
            </a:r>
            <a:r>
              <a:rPr lang="pl-PL" dirty="0" smtClean="0"/>
              <a:t> pojemników na odpady komunalne,     ich </a:t>
            </a:r>
            <a:r>
              <a:rPr lang="pl-PL" dirty="0" smtClean="0">
                <a:solidFill>
                  <a:srgbClr val="FF0000"/>
                </a:solidFill>
              </a:rPr>
              <a:t>rozmieszczenie</a:t>
            </a:r>
            <a:r>
              <a:rPr lang="pl-PL" dirty="0" smtClean="0"/>
              <a:t>, </a:t>
            </a:r>
            <a:r>
              <a:rPr lang="pl-PL" dirty="0" smtClean="0">
                <a:solidFill>
                  <a:srgbClr val="FF0000"/>
                </a:solidFill>
              </a:rPr>
              <a:t>sposób utrzymywania</a:t>
            </a:r>
            <a:r>
              <a:rPr lang="pl-PL" dirty="0" smtClean="0"/>
              <a:t> w odpowiednim stanie;</a:t>
            </a:r>
          </a:p>
          <a:p>
            <a:r>
              <a:rPr lang="pl-PL" dirty="0" smtClean="0"/>
              <a:t>      UWZGLĘDNIENIE: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Średniej ilości </a:t>
            </a:r>
            <a:r>
              <a:rPr lang="pl-PL" dirty="0" smtClean="0"/>
              <a:t>wytwarzanych odpadów komunalnych;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Liczby osób </a:t>
            </a:r>
            <a:r>
              <a:rPr lang="pl-PL" dirty="0" smtClean="0"/>
              <a:t>korzystających z pojemników; </a:t>
            </a:r>
            <a:endParaRPr lang="pl-PL" dirty="0"/>
          </a:p>
          <a:p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699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23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115616" y="1985107"/>
            <a:ext cx="71287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arenR" startAt="3"/>
            </a:pPr>
            <a:r>
              <a:rPr lang="pl-PL" dirty="0" smtClean="0">
                <a:solidFill>
                  <a:srgbClr val="FF0000"/>
                </a:solidFill>
              </a:rPr>
              <a:t>Częstotliwość i sposób pozbywania </a:t>
            </a:r>
            <a:r>
              <a:rPr lang="pl-PL" dirty="0" smtClean="0"/>
              <a:t>się odpadów </a:t>
            </a:r>
            <a:r>
              <a:rPr lang="pl-PL" dirty="0"/>
              <a:t>komunalnych </a:t>
            </a:r>
            <a:r>
              <a:rPr lang="pl-PL" dirty="0" smtClean="0"/>
              <a:t>               i nieczystości ciekłych </a:t>
            </a:r>
            <a:r>
              <a:rPr lang="pl-PL" dirty="0"/>
              <a:t>z terenu nieruchomości oraz z terenów przeznaczonych do użytku publicznego;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/>
              <a:t>Obowiązki osób utrzymujących </a:t>
            </a:r>
            <a:r>
              <a:rPr lang="pl-PL" dirty="0">
                <a:solidFill>
                  <a:srgbClr val="FF0000"/>
                </a:solidFill>
              </a:rPr>
              <a:t>zwierzęta domowe</a:t>
            </a:r>
            <a:r>
              <a:rPr lang="pl-PL" dirty="0"/>
              <a:t>;</a:t>
            </a:r>
          </a:p>
          <a:p>
            <a:pPr marL="342900" indent="-342900">
              <a:buFont typeface="+mj-lt"/>
              <a:buAutoNum type="alphaLcParenR" startAt="5"/>
            </a:pPr>
            <a:r>
              <a:rPr lang="pl-PL" dirty="0"/>
              <a:t>Wymagania w zakresie utrzymywania</a:t>
            </a:r>
            <a:r>
              <a:rPr lang="pl-PL" dirty="0">
                <a:solidFill>
                  <a:srgbClr val="FF0000"/>
                </a:solidFill>
              </a:rPr>
              <a:t> zwierząt gospodarskich</a:t>
            </a:r>
            <a:r>
              <a:rPr lang="pl-PL" dirty="0"/>
              <a:t>              na terenach wyłączonych z produkcji rolniczej;</a:t>
            </a:r>
          </a:p>
          <a:p>
            <a:pPr marL="342900" indent="-342900">
              <a:buFont typeface="+mj-lt"/>
              <a:buAutoNum type="alphaLcParenR" startAt="5"/>
            </a:pPr>
            <a:r>
              <a:rPr lang="pl-PL" dirty="0"/>
              <a:t>Wyznaczania obszarów podlegających obowiązkowej </a:t>
            </a:r>
            <a:r>
              <a:rPr lang="pl-PL" dirty="0">
                <a:solidFill>
                  <a:srgbClr val="FF0000"/>
                </a:solidFill>
              </a:rPr>
              <a:t>deratyzacji</a:t>
            </a:r>
            <a:r>
              <a:rPr lang="pl-PL" dirty="0"/>
              <a:t>             i terminów jej przeprowadzania.</a:t>
            </a:r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5"/>
            </a:pPr>
            <a:endParaRPr lang="pl-PL" dirty="0"/>
          </a:p>
          <a:p>
            <a:r>
              <a:rPr lang="pl-PL" dirty="0" smtClean="0"/>
              <a:t>     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40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99592" y="674576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pl-PL" b="1" dirty="0" smtClean="0"/>
              <a:t>Zorganizowanie </a:t>
            </a:r>
            <a:r>
              <a:rPr lang="pl-PL" b="1" dirty="0"/>
              <a:t>przetargu na odbieranie odpadów komunalnych </a:t>
            </a:r>
            <a:r>
              <a:rPr lang="pl-PL" b="1" dirty="0" smtClean="0"/>
              <a:t>   od </a:t>
            </a:r>
            <a:r>
              <a:rPr lang="pl-PL" b="1" dirty="0"/>
              <a:t>właścicieli nieruchomości</a:t>
            </a:r>
            <a:r>
              <a:rPr lang="pl-PL" b="1" dirty="0" smtClean="0"/>
              <a:t>;</a:t>
            </a:r>
            <a:endParaRPr lang="pl-PL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24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31819" y="1916832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Specyfikacja istotnych warunków zamówienia;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Podpisanie umowy;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W przypadku </a:t>
            </a:r>
            <a:r>
              <a:rPr lang="pl-PL" dirty="0" smtClean="0">
                <a:solidFill>
                  <a:srgbClr val="FF0000"/>
                </a:solidFill>
              </a:rPr>
              <a:t>rozwiązania umowy </a:t>
            </a:r>
            <a:r>
              <a:rPr lang="pl-PL" dirty="0" smtClean="0"/>
              <a:t>------&gt; </a:t>
            </a:r>
            <a:r>
              <a:rPr lang="pl-PL" dirty="0" smtClean="0">
                <a:solidFill>
                  <a:srgbClr val="FF0000"/>
                </a:solidFill>
              </a:rPr>
              <a:t>niezwłoczne zorganizowanie następnego przetargu</a:t>
            </a:r>
            <a:r>
              <a:rPr lang="pl-PL" dirty="0" smtClean="0"/>
              <a:t>;</a:t>
            </a:r>
          </a:p>
          <a:p>
            <a:pPr algn="ctr"/>
            <a:r>
              <a:rPr lang="pl-PL" dirty="0" smtClean="0"/>
              <a:t>(do czasu rozstrzygnięcia przetargu odbieranie odpadów komunalnych                                                                       w trybie </a:t>
            </a:r>
            <a:r>
              <a:rPr lang="pl-PL" dirty="0" smtClean="0">
                <a:solidFill>
                  <a:srgbClr val="FF0000"/>
                </a:solidFill>
              </a:rPr>
              <a:t>zamówienia z wolnej ręki</a:t>
            </a:r>
            <a:r>
              <a:rPr lang="pl-PL" dirty="0" smtClean="0"/>
              <a:t>)  </a:t>
            </a:r>
            <a:endParaRPr lang="pl-PL" dirty="0"/>
          </a:p>
        </p:txBody>
      </p:sp>
      <p:pic>
        <p:nvPicPr>
          <p:cNvPr id="6146" name="Picture 2" descr="C:\Users\Pajak\Desktop\prezentacja dziwnów\usci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149080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1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46913" y="401990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pl-PL" b="1" dirty="0" smtClean="0"/>
              <a:t>  Określenie </a:t>
            </a:r>
            <a:r>
              <a:rPr lang="pl-PL" b="1" dirty="0"/>
              <a:t>specyfikacji istotnych warunków zamówienia</a:t>
            </a:r>
            <a:r>
              <a:rPr lang="pl-PL" b="1" dirty="0" smtClean="0"/>
              <a:t>;</a:t>
            </a:r>
            <a:endParaRPr lang="pl-PL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25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14543" y="908720"/>
            <a:ext cx="74051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Wymogi dotyczące przekazywania</a:t>
            </a:r>
            <a:r>
              <a:rPr lang="pl-PL" dirty="0" smtClean="0"/>
              <a:t> odebranych odpadów komunalnych do regionalnej instalacji 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rodzaje odpadów</a:t>
            </a:r>
            <a:r>
              <a:rPr lang="pl-PL" dirty="0"/>
              <a:t> komunalnych odbieranych </a:t>
            </a:r>
            <a:r>
              <a:rPr lang="pl-PL" dirty="0">
                <a:solidFill>
                  <a:srgbClr val="FF0000"/>
                </a:solidFill>
              </a:rPr>
              <a:t>selektywnie</a:t>
            </a:r>
            <a:r>
              <a:rPr lang="pl-PL" dirty="0"/>
              <a:t> od właścicieli nieruchomości</a:t>
            </a:r>
            <a:r>
              <a:rPr lang="pl-PL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standard sanitarny </a:t>
            </a:r>
            <a:r>
              <a:rPr lang="pl-PL" dirty="0"/>
              <a:t>wykonywania usług oraz ochrony środowiska</a:t>
            </a:r>
            <a:r>
              <a:rPr lang="pl-PL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/>
              <a:t>obowiązek </a:t>
            </a:r>
            <a:r>
              <a:rPr lang="pl-PL" dirty="0">
                <a:solidFill>
                  <a:srgbClr val="FF0000"/>
                </a:solidFill>
              </a:rPr>
              <a:t>prowadzenia dokumentacji</a:t>
            </a:r>
            <a:r>
              <a:rPr lang="pl-PL" dirty="0"/>
              <a:t> związanej z działalnością objętą zamówieniem</a:t>
            </a:r>
            <a:r>
              <a:rPr lang="pl-PL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szczegółowe wymagania</a:t>
            </a:r>
            <a:r>
              <a:rPr lang="pl-PL" dirty="0"/>
              <a:t> stawiane przedsiębiorcom odbierającym odpady</a:t>
            </a:r>
          </a:p>
          <a:p>
            <a:r>
              <a:rPr lang="pl-PL" dirty="0" smtClean="0"/>
              <a:t>      komunalne </a:t>
            </a:r>
            <a:r>
              <a:rPr lang="pl-PL" dirty="0"/>
              <a:t>od właścicieli nieruchomości.</a:t>
            </a:r>
          </a:p>
        </p:txBody>
      </p:sp>
      <p:pic>
        <p:nvPicPr>
          <p:cNvPr id="7170" name="Picture 2" descr="C:\Users\Pajak\Desktop\prezentacja dziwnów\SMIECIAR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68677"/>
            <a:ext cx="2834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440640" y="3538596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ROZPORZĄDZENIA </a:t>
            </a:r>
            <a:r>
              <a:rPr lang="pl-PL" dirty="0" smtClean="0">
                <a:solidFill>
                  <a:srgbClr val="FF0000"/>
                </a:solidFill>
              </a:rPr>
              <a:t>MINISTRA ŚRODOWISKA W  </a:t>
            </a:r>
            <a:r>
              <a:rPr lang="pl-PL" dirty="0">
                <a:solidFill>
                  <a:srgbClr val="FF0000"/>
                </a:solidFill>
              </a:rPr>
              <a:t>SPRAWIE SZCZEGÓŁOWYCH WYMAGAŃ </a:t>
            </a:r>
            <a:endParaRPr lang="pl-PL" dirty="0" smtClean="0">
              <a:solidFill>
                <a:srgbClr val="FF0000"/>
              </a:solidFill>
            </a:endParaRPr>
          </a:p>
          <a:p>
            <a:pPr algn="ctr"/>
            <a:r>
              <a:rPr lang="pl-PL" dirty="0" smtClean="0">
                <a:solidFill>
                  <a:srgbClr val="FF0000"/>
                </a:solidFill>
              </a:rPr>
              <a:t>W </a:t>
            </a:r>
            <a:r>
              <a:rPr lang="pl-PL" dirty="0">
                <a:solidFill>
                  <a:srgbClr val="FF0000"/>
                </a:solidFill>
              </a:rPr>
              <a:t>ZAKRESIE ODBIERANIA ODPADÓW KOMUNALNYCH OD WŁAŚCICIELI NIERUCHOMOŚCI</a:t>
            </a:r>
          </a:p>
        </p:txBody>
      </p:sp>
    </p:spTree>
    <p:extLst>
      <p:ext uri="{BB962C8B-B14F-4D97-AF65-F5344CB8AC3E}">
        <p14:creationId xmlns:p14="http://schemas.microsoft.com/office/powerpoint/2010/main" val="419715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1560" y="243513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12"/>
            </a:pPr>
            <a:r>
              <a:rPr lang="pl-PL" b="1" dirty="0" smtClean="0"/>
              <a:t>Uchwalenie </a:t>
            </a:r>
            <a:r>
              <a:rPr lang="pl-PL" b="1" dirty="0"/>
              <a:t>stawek, terminu oraz trybu uiszczania opłat za gospodarowanie odpadami komunalnymi przez właścicieli </a:t>
            </a:r>
            <a:r>
              <a:rPr lang="pl-PL" b="1" dirty="0" smtClean="0"/>
              <a:t>nieruchomości; </a:t>
            </a:r>
            <a:endParaRPr lang="pl-PL" b="1" dirty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26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755576" y="1019760"/>
            <a:ext cx="777686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Nieruchomość zamieszkała – opłata stanowi </a:t>
            </a:r>
            <a:r>
              <a:rPr lang="pl-PL" dirty="0" smtClean="0">
                <a:solidFill>
                  <a:srgbClr val="FF0000"/>
                </a:solidFill>
              </a:rPr>
              <a:t>iloczyn</a:t>
            </a:r>
            <a:r>
              <a:rPr lang="pl-PL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u="sng" dirty="0" smtClean="0">
                <a:solidFill>
                  <a:srgbClr val="FF0000"/>
                </a:solidFill>
              </a:rPr>
              <a:t>OPŁATA ŚMIECIOWA = LICZBA MIESZK. DANEJ NIERUCH. </a:t>
            </a:r>
            <a:r>
              <a:rPr lang="pl-PL" u="sng" dirty="0">
                <a:solidFill>
                  <a:srgbClr val="FF0000"/>
                </a:solidFill>
              </a:rPr>
              <a:t>x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</a:p>
          <a:p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</a:rPr>
              <a:t>                                                                     </a:t>
            </a:r>
            <a:r>
              <a:rPr lang="pl-PL" u="sng" dirty="0" smtClean="0">
                <a:solidFill>
                  <a:srgbClr val="FF0000"/>
                </a:solidFill>
              </a:rPr>
              <a:t>USTALONA STAWKA ZA MIESZKAŃCA</a:t>
            </a:r>
            <a:r>
              <a:rPr lang="pl-PL" dirty="0" smtClean="0">
                <a:solidFill>
                  <a:srgbClr val="FF0000"/>
                </a:solidFill>
              </a:rPr>
              <a:t>, </a:t>
            </a:r>
            <a:r>
              <a:rPr lang="pl-PL" dirty="0" smtClean="0"/>
              <a:t>lub</a:t>
            </a:r>
          </a:p>
          <a:p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OPŁATA ŚMIECIOWA = ILOŚĆ ZUŻYTEJ WODY x USTALONA STAWKA ZA M3, </a:t>
            </a:r>
            <a:r>
              <a:rPr lang="pl-PL" dirty="0" smtClean="0"/>
              <a:t>lub</a:t>
            </a:r>
          </a:p>
          <a:p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OPŁATA ŚMIECIOWA = POWIERZCHNIA LOKALU MIESZKALNEGO x </a:t>
            </a:r>
          </a:p>
          <a:p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</a:rPr>
              <a:t>                                                                                               USTALONA STAWKA ZA M2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 smtClean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MOŻLIWOŚĆ USTALENIA STAWKI ZA GOSPODARSTWO DOMOWE</a:t>
            </a:r>
          </a:p>
          <a:p>
            <a:pPr algn="ctr"/>
            <a:endParaRPr lang="pl-PL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lphaLcParenR" startAt="2"/>
            </a:pPr>
            <a:r>
              <a:rPr lang="pl-PL" dirty="0" smtClean="0"/>
              <a:t>Nieruchomość niezamieszkała – opłata </a:t>
            </a:r>
            <a:r>
              <a:rPr lang="pl-PL" dirty="0"/>
              <a:t>stanowi </a:t>
            </a:r>
            <a:r>
              <a:rPr lang="pl-PL" dirty="0" smtClean="0"/>
              <a:t>iloczyn </a:t>
            </a:r>
            <a:r>
              <a:rPr lang="pl-PL" dirty="0"/>
              <a:t>liczby pojemników </a:t>
            </a:r>
            <a:r>
              <a:rPr lang="pl-PL" dirty="0" smtClean="0"/>
              <a:t>      z odpadami komunalnymi </a:t>
            </a:r>
            <a:r>
              <a:rPr lang="pl-PL" dirty="0"/>
              <a:t>powstałymi na danej nieruchomości oraz stawki opłaty za pojemnik o określonej </a:t>
            </a:r>
            <a:r>
              <a:rPr lang="pl-PL" dirty="0" smtClean="0"/>
              <a:t>pojemności</a:t>
            </a:r>
          </a:p>
          <a:p>
            <a:endParaRPr lang="pl-PL" dirty="0"/>
          </a:p>
          <a:p>
            <a:pPr algn="ctr"/>
            <a:r>
              <a:rPr lang="pl-PL" dirty="0" smtClean="0">
                <a:solidFill>
                  <a:srgbClr val="FF0000"/>
                </a:solidFill>
              </a:rPr>
              <a:t>OPŁATA ŚMIECIOWA = LICZBA POJEMNIKÓW x USTALONA STAWKA ZA POJEMNIK</a:t>
            </a:r>
          </a:p>
          <a:p>
            <a:pPr algn="ctr"/>
            <a:endParaRPr lang="pl-PL" dirty="0" smtClean="0">
              <a:solidFill>
                <a:srgbClr val="FF0000"/>
              </a:solidFill>
            </a:endParaRPr>
          </a:p>
          <a:p>
            <a:pPr algn="ctr"/>
            <a:r>
              <a:rPr lang="pl-PL" dirty="0" smtClean="0"/>
              <a:t>Rada Gminy </a:t>
            </a:r>
            <a:r>
              <a:rPr lang="pl-PL" dirty="0"/>
              <a:t>określi </a:t>
            </a:r>
            <a:r>
              <a:rPr lang="pl-PL" sz="2400" dirty="0">
                <a:solidFill>
                  <a:srgbClr val="FF0000"/>
                </a:solidFill>
              </a:rPr>
              <a:t>niższe stawki </a:t>
            </a:r>
            <a:r>
              <a:rPr lang="pl-PL" dirty="0"/>
              <a:t>opłaty za gospodarowanie odpadami komunalnymi</a:t>
            </a:r>
            <a:r>
              <a:rPr lang="pl-PL" dirty="0" smtClean="0"/>
              <a:t>,</a:t>
            </a:r>
            <a:r>
              <a:rPr lang="pl-PL" dirty="0"/>
              <a:t> jeżeli odpady komunalne są </a:t>
            </a:r>
            <a:r>
              <a:rPr lang="pl-PL" sz="2400" dirty="0">
                <a:solidFill>
                  <a:srgbClr val="FF0000"/>
                </a:solidFill>
              </a:rPr>
              <a:t>zbierane i odbierane </a:t>
            </a:r>
            <a:r>
              <a:rPr lang="pl-PL" sz="2400" dirty="0" smtClean="0">
                <a:solidFill>
                  <a:srgbClr val="FF0000"/>
                </a:solidFill>
              </a:rPr>
              <a:t>            w </a:t>
            </a:r>
            <a:r>
              <a:rPr lang="pl-PL" sz="2400" dirty="0">
                <a:solidFill>
                  <a:srgbClr val="FF0000"/>
                </a:solidFill>
              </a:rPr>
              <a:t>sposób selektywny.</a:t>
            </a:r>
            <a:endParaRPr lang="pl-PL" sz="2000" dirty="0">
              <a:solidFill>
                <a:srgbClr val="FF0000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93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27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932479" y="908720"/>
            <a:ext cx="74888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Ustalając stawki opłat należy wziąć pod uwagę: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Liczbę mieszkańców</a:t>
            </a:r>
            <a:r>
              <a:rPr lang="pl-PL" dirty="0" smtClean="0"/>
              <a:t> zamieszkujących daną gminę;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Ilość</a:t>
            </a:r>
            <a:r>
              <a:rPr lang="pl-PL" dirty="0" smtClean="0"/>
              <a:t> wytwarzanych na terenie gminy </a:t>
            </a:r>
            <a:r>
              <a:rPr lang="pl-PL" dirty="0" smtClean="0">
                <a:solidFill>
                  <a:srgbClr val="FF0000"/>
                </a:solidFill>
              </a:rPr>
              <a:t>odpadów</a:t>
            </a:r>
            <a:r>
              <a:rPr lang="pl-P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>
                <a:solidFill>
                  <a:srgbClr val="FF0000"/>
                </a:solidFill>
              </a:rPr>
              <a:t>Koszty funkcjonowania systemu </a:t>
            </a:r>
            <a:r>
              <a:rPr lang="pl-PL" dirty="0" smtClean="0"/>
              <a:t>gospodarowania odpadami komunalnymi;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P</a:t>
            </a:r>
            <a:r>
              <a:rPr lang="pl-PL" dirty="0" smtClean="0"/>
              <a:t>rzypadki</a:t>
            </a:r>
            <a:r>
              <a:rPr lang="pl-PL" dirty="0"/>
              <a:t>, w których właściciele nieruchomości wytwarzają odpady nieregularnie</a:t>
            </a:r>
            <a:r>
              <a:rPr lang="pl-PL" dirty="0" smtClean="0"/>
              <a:t>,</a:t>
            </a:r>
            <a:r>
              <a:rPr lang="pl-PL" dirty="0"/>
              <a:t> w szczególności to, że na niektórych nieruchomościach </a:t>
            </a:r>
            <a:r>
              <a:rPr lang="pl-PL" dirty="0" smtClean="0"/>
              <a:t>odpady komunalne </a:t>
            </a:r>
            <a:r>
              <a:rPr lang="pl-PL" dirty="0"/>
              <a:t>powstają </a:t>
            </a:r>
            <a:r>
              <a:rPr lang="pl-PL" dirty="0" smtClean="0"/>
              <a:t>sezonowo.</a:t>
            </a: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pic>
        <p:nvPicPr>
          <p:cNvPr id="9218" name="Picture 2" descr="C:\Users\Pajak\Desktop\prezentacja dziwnów\piniąd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82" y="3216983"/>
            <a:ext cx="3384376" cy="282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51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71600" y="548680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13"/>
            </a:pPr>
            <a:r>
              <a:rPr lang="pl-PL" b="1" dirty="0" smtClean="0"/>
              <a:t>Uchwalenie </a:t>
            </a:r>
            <a:r>
              <a:rPr lang="pl-PL" b="1" dirty="0"/>
              <a:t>wzoru deklaracji o wysokości opłaty za gospodarowanie odpadami komunalnymi składanej przez właścicieli </a:t>
            </a:r>
            <a:r>
              <a:rPr lang="pl-PL" b="1" dirty="0" smtClean="0"/>
              <a:t>nieruchomości;</a:t>
            </a:r>
            <a:endParaRPr lang="pl-PL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28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71600" y="1556792"/>
            <a:ext cx="734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>
                <a:solidFill>
                  <a:srgbClr val="FF0000"/>
                </a:solidFill>
              </a:rPr>
              <a:t>ZAPEWNIENIE PRAWIDŁOWEGO OBLICZENIA WYSOKOŚCI OPŁATY </a:t>
            </a:r>
            <a:r>
              <a:rPr lang="pl-PL" dirty="0" smtClean="0">
                <a:solidFill>
                  <a:srgbClr val="FF0000"/>
                </a:solidFill>
              </a:rPr>
              <a:t>           ZA </a:t>
            </a:r>
            <a:r>
              <a:rPr lang="pl-PL" dirty="0">
                <a:solidFill>
                  <a:srgbClr val="FF0000"/>
                </a:solidFill>
              </a:rPr>
              <a:t>GOSPODAROWANIE ODPADAMI KOMUNALNYMI;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Złożenie w terminie 14 dni od dnia zamieszkania na danej nieruchomości lub powstania na danej nieruchomości odpadów komunalnych;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W przypadku zmiany danych złożenie w terminie 14 dni od dnia nastąpienia zmiany;</a:t>
            </a:r>
          </a:p>
          <a:p>
            <a:r>
              <a:rPr lang="pl-PL" dirty="0" smtClean="0"/>
              <a:t>     (opłatę w zmienionej wysokości uiszcza się za miesiąc, w którym nastąpiła</a:t>
            </a:r>
          </a:p>
          <a:p>
            <a:r>
              <a:rPr lang="pl-PL" dirty="0" smtClean="0"/>
              <a:t>      zmiana)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W razie niezłożenia deklaracji lub w przypadku wątpliwości co do danych zawartych w deklaracji -  określenie wysokości opłaty w oparciu                  o uzasadnione szacunki </a:t>
            </a:r>
          </a:p>
          <a:p>
            <a:r>
              <a:rPr lang="pl-PL" dirty="0"/>
              <a:t> </a:t>
            </a:r>
            <a:r>
              <a:rPr lang="pl-PL" dirty="0" smtClean="0"/>
              <a:t>    (średnia ilość odpadów na podobnych nieruchomościach)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538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03548" y="1700808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/>
              <a:t>O</a:t>
            </a:r>
            <a:r>
              <a:rPr lang="pl-PL" dirty="0" smtClean="0"/>
              <a:t>próżnianie </a:t>
            </a:r>
            <a:r>
              <a:rPr lang="pl-PL" dirty="0"/>
              <a:t>zbiorników bezodpływowych i transport nieczystości </a:t>
            </a:r>
            <a:r>
              <a:rPr lang="pl-PL" dirty="0" smtClean="0"/>
              <a:t>ciekłych;</a:t>
            </a:r>
          </a:p>
          <a:p>
            <a:r>
              <a:rPr lang="pl-PL" dirty="0" smtClean="0"/>
              <a:t>      - </a:t>
            </a:r>
            <a:r>
              <a:rPr lang="pl-PL" dirty="0" smtClean="0">
                <a:solidFill>
                  <a:srgbClr val="FF0000"/>
                </a:solidFill>
              </a:rPr>
              <a:t>UCHWAŁA O WYMAGANIACH, JAKIE POWINIEN SPEŁNIAĆ PRZEDSIĘBIORCA UBIEGAJĄCY SIĘ O UZYSKANIE ZEZWOLENIA</a:t>
            </a:r>
          </a:p>
          <a:p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</a:rPr>
              <a:t>     </a:t>
            </a:r>
            <a:r>
              <a:rPr lang="pl-PL" dirty="0" smtClean="0"/>
              <a:t>- </a:t>
            </a:r>
            <a:r>
              <a:rPr lang="pl-PL" dirty="0" smtClean="0">
                <a:solidFill>
                  <a:srgbClr val="FF0000"/>
                </a:solidFill>
              </a:rPr>
              <a:t>ROZPORZĄDZENIE MINISTRA O SPOSOBIE OKREŚLANIA WYMAGAŃ JAKIE  </a:t>
            </a:r>
            <a:r>
              <a:rPr lang="pl-PL" dirty="0">
                <a:solidFill>
                  <a:srgbClr val="FF0000"/>
                </a:solidFill>
              </a:rPr>
              <a:t>POWINIEN SPEŁNIAĆ PRZEDSIĘBIORCA UBIEGAJĄCY SIĘ O UZYSKANIE ZEZWOLENIA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Ochronę </a:t>
            </a:r>
            <a:r>
              <a:rPr lang="pl-PL" dirty="0"/>
              <a:t>przed bezdomnymi zwierzętami;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/>
              <a:t>Prowadzenie schronisk dla bezdomnych zwierząt, a także grzebowisk i spalarni zwłok zwierzęcych; </a:t>
            </a:r>
          </a:p>
          <a:p>
            <a:r>
              <a:rPr lang="pl-PL" dirty="0" smtClean="0"/>
              <a:t>    </a:t>
            </a:r>
          </a:p>
          <a:p>
            <a:r>
              <a:rPr lang="pl-PL" dirty="0" smtClean="0"/>
              <a:t> - Prowadzenie </a:t>
            </a:r>
            <a:r>
              <a:rPr lang="pl-PL" dirty="0"/>
              <a:t>ewidencji tych zezwoleń oraz udostępnienie na stronie internetowej wzoru wniosku o udzielenie zezwolenia</a:t>
            </a:r>
            <a:r>
              <a:rPr lang="pl-PL" dirty="0" smtClean="0"/>
              <a:t>;</a:t>
            </a:r>
          </a:p>
          <a:p>
            <a:r>
              <a:rPr lang="pl-PL" dirty="0"/>
              <a:t> </a:t>
            </a:r>
            <a:r>
              <a:rPr lang="pl-PL" dirty="0" smtClean="0"/>
              <a:t>    - Wydaje się na okres nie dłuższy niż 10 lat</a:t>
            </a:r>
            <a:endParaRPr lang="pl-PL" dirty="0"/>
          </a:p>
          <a:p>
            <a:endParaRPr lang="pl-PL" dirty="0"/>
          </a:p>
          <a:p>
            <a:endParaRPr 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29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83568" y="577023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 startAt="14"/>
            </a:pPr>
            <a:r>
              <a:rPr lang="pl-PL" b="1" dirty="0" smtClean="0"/>
              <a:t>Udzielanie zezwoleń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967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755576" y="33265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 </a:t>
            </a:r>
            <a:r>
              <a:rPr lang="pl-PL" b="1" dirty="0" smtClean="0"/>
              <a:t>OBECNY SYSTEM GOSPODARKI ODPADAMI KOMUNALNYMI: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</a:t>
            </a:fld>
            <a:endParaRPr lang="pl-PL" dirty="0"/>
          </a:p>
        </p:txBody>
      </p:sp>
      <p:pic>
        <p:nvPicPr>
          <p:cNvPr id="2180" name="Picture 132" descr="schem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78987"/>
            <a:ext cx="8136904" cy="527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30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187624" y="105273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ZEZWOLENIE: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43608" y="2206898"/>
            <a:ext cx="741734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IMIĘ I NAZWISKO, ADRES SIEDZIBY/ZAMIESZKANIA, NUMER NIP;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PRZEDMIOT I OBSZAR DZIAŁALNOŚCI;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ŚRODKI TECHNICZNE;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STOSOWANE TECHNOLOGIE;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OCHRONA ŚRODOWISKA;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TERMIN DZIAŁALNOŚCI;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OŚWIADCZENIE O BRAKU ZALEGŁOŚCI PODATKOWYCH;</a:t>
            </a:r>
          </a:p>
          <a:p>
            <a:pPr marL="285750" indent="-285750">
              <a:buFont typeface="Wingdings" pitchFamily="2" charset="2"/>
              <a:buChar char="ü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58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548680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15"/>
            </a:pPr>
            <a:r>
              <a:rPr lang="pl-PL" b="1" dirty="0"/>
              <a:t>Prowadzenie rejestru działalności regulowanej w zakresie odbierania odpadów </a:t>
            </a:r>
            <a:r>
              <a:rPr lang="pl-PL" b="1" dirty="0" smtClean="0"/>
              <a:t>komunalnych; </a:t>
            </a:r>
            <a:endParaRPr lang="pl-PL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31</a:t>
            </a:fld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971600" y="1340768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Dane firmy;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NIP;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REGON;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Rodzaj odbieranych odpadów;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Numer rejestrowy;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971600" y="311735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Wniosek o wpisanie do rejestru + dowód opłaty skarbowej + oświadczenie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938733" y="3717032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„Oświadczam, że:</a:t>
            </a:r>
          </a:p>
          <a:p>
            <a:r>
              <a:rPr lang="pl-PL" dirty="0"/>
              <a:t>1) dane zawarte we wniosku o wpis do rejestru działalności regulowanej</a:t>
            </a:r>
          </a:p>
          <a:p>
            <a:r>
              <a:rPr lang="pl-PL" dirty="0"/>
              <a:t>w zakresie odbierania odpadów komunalnych od właścicieli nieruchomości</a:t>
            </a:r>
          </a:p>
          <a:p>
            <a:r>
              <a:rPr lang="pl-PL" dirty="0"/>
              <a:t>są kompletne i zgodne z prawdą;</a:t>
            </a:r>
          </a:p>
          <a:p>
            <a:r>
              <a:rPr lang="pl-PL" dirty="0"/>
              <a:t>2) znane mi są i spełniam warunki wykonywania działalności w zakresie</a:t>
            </a:r>
          </a:p>
          <a:p>
            <a:r>
              <a:rPr lang="pl-PL" dirty="0"/>
              <a:t>odbierania odpadów komunalnych od właścicieli nieruchomości, określone</a:t>
            </a:r>
          </a:p>
          <a:p>
            <a:r>
              <a:rPr lang="pl-PL" dirty="0"/>
              <a:t>w ustawie z dnia 13 września 1996 r. o utrzymaniu czystości i porządku</a:t>
            </a:r>
          </a:p>
          <a:p>
            <a:r>
              <a:rPr lang="pl-PL" dirty="0"/>
              <a:t>w gminach (Dz. U. z 2005 r. Nr 236, poz. 2008, z późn. zm.)”</a:t>
            </a:r>
          </a:p>
        </p:txBody>
      </p:sp>
      <p:pic>
        <p:nvPicPr>
          <p:cNvPr id="3074" name="Picture 2" descr="C:\Users\Pajak\Desktop\prezentacja dziwnów\rejest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27279"/>
            <a:ext cx="1457456" cy="155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76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28120" y="404663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/>
              <a:t>16. Sporządzenie </a:t>
            </a:r>
            <a:r>
              <a:rPr lang="pl-PL" b="1" dirty="0"/>
              <a:t>rocznego sprawozdania z realizacji zadań z zakresu </a:t>
            </a:r>
            <a:endParaRPr lang="pl-PL" b="1" dirty="0" smtClean="0"/>
          </a:p>
          <a:p>
            <a:pPr algn="ctr"/>
            <a:r>
              <a:rPr lang="pl-PL" b="1" dirty="0" smtClean="0"/>
              <a:t>gospodarowania </a:t>
            </a:r>
            <a:r>
              <a:rPr lang="pl-PL" b="1" dirty="0"/>
              <a:t>odpadami komunalnymi</a:t>
            </a:r>
            <a:r>
              <a:rPr lang="pl-PL" b="1" dirty="0" smtClean="0"/>
              <a:t>;</a:t>
            </a:r>
            <a:endParaRPr lang="pl-PL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32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259632" y="141277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l-PL" dirty="0" smtClean="0"/>
              <a:t>Przekazywane do </a:t>
            </a:r>
            <a:r>
              <a:rPr lang="pl-PL" dirty="0" smtClean="0">
                <a:solidFill>
                  <a:srgbClr val="FF0000"/>
                </a:solidFill>
              </a:rPr>
              <a:t>marszałka województwa i WIOŚu</a:t>
            </a:r>
            <a:r>
              <a:rPr lang="pl-PL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dirty="0" smtClean="0">
                <a:solidFill>
                  <a:srgbClr val="FF0000"/>
                </a:solidFill>
              </a:rPr>
              <a:t>Do 31 III </a:t>
            </a:r>
            <a:r>
              <a:rPr lang="pl-PL" dirty="0" smtClean="0"/>
              <a:t>roku następnego;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77852" y="2348880"/>
            <a:ext cx="8076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Sprawozdanie zawiera: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Informacje o </a:t>
            </a:r>
            <a:r>
              <a:rPr lang="pl-PL" sz="2000" dirty="0" smtClean="0">
                <a:solidFill>
                  <a:srgbClr val="FF0000"/>
                </a:solidFill>
              </a:rPr>
              <a:t>masie </a:t>
            </a:r>
            <a:r>
              <a:rPr lang="pl-PL" sz="2000" dirty="0" smtClean="0"/>
              <a:t>poszczególnych rodzajów </a:t>
            </a:r>
            <a:r>
              <a:rPr lang="pl-PL" sz="2000" dirty="0" smtClean="0">
                <a:solidFill>
                  <a:srgbClr val="FF0000"/>
                </a:solidFill>
              </a:rPr>
              <a:t>odpadów komunalnych</a:t>
            </a:r>
            <a:r>
              <a:rPr lang="pl-PL" sz="2000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Informacje o </a:t>
            </a:r>
            <a:r>
              <a:rPr lang="pl-PL" sz="2000" dirty="0" smtClean="0">
                <a:solidFill>
                  <a:srgbClr val="FF0000"/>
                </a:solidFill>
              </a:rPr>
              <a:t>masie odpadów biodegradowalnych</a:t>
            </a:r>
            <a:r>
              <a:rPr lang="pl-PL" sz="2000" dirty="0" smtClean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>
                <a:solidFill>
                  <a:srgbClr val="FF0000"/>
                </a:solidFill>
              </a:rPr>
              <a:t>Liczbę właścicieli nieruchomości</a:t>
            </a:r>
            <a:r>
              <a:rPr lang="pl-PL" sz="2000" dirty="0" smtClean="0"/>
              <a:t>, od których zostały odebrane odpady;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Informacje o osiągniętych </a:t>
            </a:r>
            <a:r>
              <a:rPr lang="pl-PL" sz="2000" dirty="0" smtClean="0">
                <a:solidFill>
                  <a:srgbClr val="FF0000"/>
                </a:solidFill>
              </a:rPr>
              <a:t>poziomach recyklingu</a:t>
            </a:r>
            <a:r>
              <a:rPr lang="pl-PL" sz="2000" dirty="0" smtClean="0"/>
              <a:t> oraz o </a:t>
            </a:r>
            <a:r>
              <a:rPr lang="pl-PL" sz="2000" dirty="0" smtClean="0">
                <a:solidFill>
                  <a:srgbClr val="FF0000"/>
                </a:solidFill>
              </a:rPr>
              <a:t>ograniczeniu masy odpadów biodegradowalnych</a:t>
            </a:r>
            <a:r>
              <a:rPr lang="pl-PL" sz="2000" dirty="0" smtClean="0"/>
              <a:t> przekazywanych do składowania;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l-PL" sz="2000" dirty="0" smtClean="0"/>
              <a:t>Informacje o </a:t>
            </a:r>
            <a:r>
              <a:rPr lang="pl-PL" sz="2000" dirty="0" smtClean="0">
                <a:solidFill>
                  <a:srgbClr val="FF0000"/>
                </a:solidFill>
              </a:rPr>
              <a:t>ilości i rodzaju nieczystości ciekłych</a:t>
            </a:r>
            <a:r>
              <a:rPr lang="pl-PL" sz="2000" dirty="0" smtClean="0"/>
              <a:t>;</a:t>
            </a:r>
            <a:endParaRPr lang="pl-PL" sz="2000" dirty="0"/>
          </a:p>
        </p:txBody>
      </p:sp>
      <p:sp>
        <p:nvSpPr>
          <p:cNvPr id="7" name="Prostokąt 6"/>
          <p:cNvSpPr/>
          <p:nvPr/>
        </p:nvSpPr>
        <p:spPr>
          <a:xfrm>
            <a:off x="528120" y="4869160"/>
            <a:ext cx="8076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ROZPORZĄDZENIE MINISTRA ŚRODOWISKA Z DNIA 15 MAJA 2012 R. </a:t>
            </a:r>
            <a:r>
              <a:rPr lang="pl-PL" dirty="0" smtClean="0">
                <a:solidFill>
                  <a:srgbClr val="FF0000"/>
                </a:solidFill>
              </a:rPr>
              <a:t>W </a:t>
            </a:r>
            <a:r>
              <a:rPr lang="pl-PL" dirty="0">
                <a:solidFill>
                  <a:srgbClr val="FF0000"/>
                </a:solidFill>
              </a:rPr>
              <a:t>SPRAWIE WZORÓW SPRAWOZDAŃ O ODEBRANYCH ODPADACH KOMUNALNYCH, ODEBRANYCH NIECZYSTOŚCIACH CIEKŁYCH ORAZ REALIZACJI ZADAŃ Z ZAKRESU GOSPODAROWANIA ODPADAMI KOMUNALNYMI. </a:t>
            </a:r>
          </a:p>
        </p:txBody>
      </p:sp>
    </p:spTree>
    <p:extLst>
      <p:ext uri="{BB962C8B-B14F-4D97-AF65-F5344CB8AC3E}">
        <p14:creationId xmlns:p14="http://schemas.microsoft.com/office/powerpoint/2010/main" val="26957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33</a:t>
            </a:fld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49999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05064"/>
            <a:ext cx="4644008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254" y="0"/>
            <a:ext cx="4509746" cy="33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254" y="4005064"/>
            <a:ext cx="4509746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80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98072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17"/>
            </a:pPr>
            <a:r>
              <a:rPr lang="pl-PL" b="1" dirty="0"/>
              <a:t>Nakładanie na przedsiębiorców odbierających odpady komunalne kar </a:t>
            </a:r>
            <a:r>
              <a:rPr lang="pl-PL" b="1" dirty="0" smtClean="0"/>
              <a:t>pieniężnych;</a:t>
            </a:r>
            <a:endParaRPr lang="pl-PL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34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387008" y="2260920"/>
            <a:ext cx="65527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Odbieranie odpadów bez wpisu do rejestru – </a:t>
            </a:r>
          </a:p>
          <a:p>
            <a:r>
              <a:rPr lang="pl-PL" sz="2000" b="1" dirty="0"/>
              <a:t> </a:t>
            </a:r>
            <a:r>
              <a:rPr lang="pl-PL" sz="2000" b="1" dirty="0" smtClean="0"/>
              <a:t>     </a:t>
            </a:r>
            <a:r>
              <a:rPr lang="pl-PL" sz="2000" b="1" dirty="0" smtClean="0">
                <a:solidFill>
                  <a:srgbClr val="FF0000"/>
                </a:solidFill>
              </a:rPr>
              <a:t>5 000 zł za pierwszy miesiąc – 10 000 zł za każdy kolejny;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Mieszanie odpadów -  </a:t>
            </a:r>
            <a:r>
              <a:rPr lang="pl-PL" sz="2000" b="1" dirty="0" smtClean="0">
                <a:solidFill>
                  <a:srgbClr val="FF0000"/>
                </a:solidFill>
              </a:rPr>
              <a:t>10 000 zł – 50 000 zł;</a:t>
            </a:r>
            <a:endParaRPr lang="pl-PL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Nieprzekazanie odpadów do regionalnej instalacji –                                               </a:t>
            </a:r>
            <a:r>
              <a:rPr lang="pl-PL" sz="2000" b="1" dirty="0" smtClean="0">
                <a:solidFill>
                  <a:srgbClr val="FF0000"/>
                </a:solidFill>
              </a:rPr>
              <a:t>500 zł – 2 000 zł za pierwszy ujawniony przypadek;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Nierzetelne kwartalne sprawozdanie – </a:t>
            </a:r>
            <a:r>
              <a:rPr lang="pl-PL" sz="2000" b="1" dirty="0" smtClean="0">
                <a:solidFill>
                  <a:srgbClr val="FF0000"/>
                </a:solidFill>
              </a:rPr>
              <a:t>500 zł – 5 000 zł;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Kwartalne sprawozdanie po terminie – </a:t>
            </a:r>
            <a:r>
              <a:rPr lang="pl-PL" sz="2000" b="1" dirty="0" smtClean="0">
                <a:solidFill>
                  <a:srgbClr val="FF0000"/>
                </a:solidFill>
              </a:rPr>
              <a:t>100 zł za dzień;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240386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755576" y="476672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KARY PIENIĘŻNE - GMINA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11560" y="1124744"/>
            <a:ext cx="78488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Przekazanie </a:t>
            </a:r>
            <a:r>
              <a:rPr lang="pl-PL" dirty="0"/>
              <a:t>po </a:t>
            </a:r>
            <a:r>
              <a:rPr lang="pl-PL" dirty="0" smtClean="0"/>
              <a:t>terminie rocznego </a:t>
            </a:r>
            <a:r>
              <a:rPr lang="pl-PL" dirty="0"/>
              <a:t>sprawozdania z realizacji zadań z zakresu gospodarowania odpadami </a:t>
            </a:r>
            <a:r>
              <a:rPr lang="pl-PL" dirty="0" smtClean="0"/>
              <a:t>komunalnymi (do 31 III) –                                      </a:t>
            </a:r>
            <a:r>
              <a:rPr lang="pl-PL" sz="2400" dirty="0" smtClean="0">
                <a:solidFill>
                  <a:srgbClr val="FF0000"/>
                </a:solidFill>
              </a:rPr>
              <a:t>100 zł za dzień opóźnienia</a:t>
            </a:r>
            <a:r>
              <a:rPr lang="pl-PL" sz="2400" dirty="0" smtClean="0"/>
              <a:t>;</a:t>
            </a: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Nieosiągnięcie określonych poziomów recyklingu oraz ograniczenia składowania odpadów ulegających biodegradacji –                                            </a:t>
            </a:r>
            <a:r>
              <a:rPr lang="pl-PL" sz="2400" dirty="0" smtClean="0">
                <a:solidFill>
                  <a:srgbClr val="FF0000"/>
                </a:solidFill>
              </a:rPr>
              <a:t>500 zł do 2 000 zł za pierwszy ujawniony przypadek                                       </a:t>
            </a:r>
            <a:r>
              <a:rPr lang="pl-PL" sz="1400" dirty="0" smtClean="0">
                <a:solidFill>
                  <a:srgbClr val="FF0000"/>
                </a:solidFill>
              </a:rPr>
              <a:t>(KOLEJNE PRZYPADKI OBLICZANE ODRĘBNIE PRZEZ WIOŚ)</a:t>
            </a:r>
            <a:r>
              <a:rPr lang="pl-PL" sz="1100" dirty="0" smtClean="0"/>
              <a:t>;</a:t>
            </a:r>
            <a:endParaRPr lang="pl-PL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Niezorganizowanie przetargu na odbieranie odpadów komunalnych                  od właścicieli nieruchomości – </a:t>
            </a:r>
            <a:r>
              <a:rPr lang="pl-PL" sz="2400" dirty="0" smtClean="0">
                <a:solidFill>
                  <a:srgbClr val="FF0000"/>
                </a:solidFill>
              </a:rPr>
              <a:t>10 000 zł do 50 000 zł</a:t>
            </a:r>
            <a:r>
              <a:rPr lang="pl-PL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Kary pieniężne wnoszone są do Wojewódzkiego </a:t>
            </a:r>
            <a:r>
              <a:rPr lang="pl-PL" dirty="0"/>
              <a:t>F</a:t>
            </a:r>
            <a:r>
              <a:rPr lang="pl-PL" dirty="0" smtClean="0"/>
              <a:t>unduszu </a:t>
            </a:r>
            <a:r>
              <a:rPr lang="pl-PL" dirty="0"/>
              <a:t>O</a:t>
            </a:r>
            <a:r>
              <a:rPr lang="pl-PL" dirty="0" smtClean="0"/>
              <a:t>chrony </a:t>
            </a:r>
            <a:r>
              <a:rPr lang="pl-PL" dirty="0"/>
              <a:t>Ś</a:t>
            </a:r>
            <a:r>
              <a:rPr lang="pl-PL" dirty="0" smtClean="0"/>
              <a:t>rodowiska    i </a:t>
            </a:r>
            <a:r>
              <a:rPr lang="pl-PL" dirty="0"/>
              <a:t>G</a:t>
            </a:r>
            <a:r>
              <a:rPr lang="pl-PL" dirty="0" smtClean="0"/>
              <a:t>ospodarki </a:t>
            </a:r>
            <a:r>
              <a:rPr lang="pl-PL" dirty="0"/>
              <a:t>W</a:t>
            </a:r>
            <a:r>
              <a:rPr lang="pl-PL" dirty="0" smtClean="0"/>
              <a:t>odnej;</a:t>
            </a:r>
          </a:p>
          <a:p>
            <a:endParaRPr lang="pl-PL" dirty="0"/>
          </a:p>
          <a:p>
            <a:endParaRPr lang="pl-PL" sz="2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55576" y="4869160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dirty="0" smtClean="0"/>
              <a:t>Możliwość złożenia wniosku o zawieszenie zapłaty kary pieniężnej.</a:t>
            </a:r>
          </a:p>
          <a:p>
            <a:pPr marL="342900" indent="-342900">
              <a:buAutoNum type="arabicPeriod"/>
            </a:pPr>
            <a:r>
              <a:rPr lang="pl-PL" dirty="0" smtClean="0"/>
              <a:t>Zawieszenie przez WIOŚ zapłaty kary pieniężnej na okres konieczny            do podjęcia działań naprawczych (nie dłuższy niż 5 lat).</a:t>
            </a:r>
          </a:p>
          <a:p>
            <a:pPr marL="342900" indent="-342900">
              <a:buAutoNum type="arabicPeriod"/>
            </a:pPr>
            <a:r>
              <a:rPr lang="pl-PL" dirty="0" smtClean="0"/>
              <a:t>Po usunięciu przyczyn nałożenia kary, kara ta ulega umorzeniu.</a:t>
            </a: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83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91190" y="620688"/>
            <a:ext cx="44528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GMINA SADKI</a:t>
            </a:r>
          </a:p>
          <a:p>
            <a:pPr algn="ctr"/>
            <a:r>
              <a:rPr lang="pl-PL" dirty="0" smtClean="0"/>
              <a:t>W </a:t>
            </a:r>
            <a:r>
              <a:rPr lang="pl-PL" dirty="0"/>
              <a:t>REGIONALNYM SYSTEMIE GOSPODARKI </a:t>
            </a:r>
            <a:r>
              <a:rPr lang="pl-PL" dirty="0" smtClean="0"/>
              <a:t>ODPADMI KOMUNALNYMI – </a:t>
            </a:r>
          </a:p>
          <a:p>
            <a:pPr algn="ctr"/>
            <a:r>
              <a:rPr lang="pl-PL" dirty="0"/>
              <a:t>5</a:t>
            </a:r>
            <a:r>
              <a:rPr lang="pl-PL" dirty="0" smtClean="0"/>
              <a:t> REGION </a:t>
            </a:r>
            <a:r>
              <a:rPr lang="pl-PL" dirty="0"/>
              <a:t>GOSPODARKI </a:t>
            </a:r>
            <a:r>
              <a:rPr lang="pl-PL" dirty="0" smtClean="0"/>
              <a:t>ODPADAMI BYDGOSKI</a:t>
            </a:r>
            <a:endParaRPr lang="pl-PL" dirty="0"/>
          </a:p>
          <a:p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5360676" y="2996952"/>
            <a:ext cx="3387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Wykaz gmin wchodzących w skład regionu bydgoskiego</a:t>
            </a:r>
          </a:p>
          <a:p>
            <a:pPr algn="ctr"/>
            <a:r>
              <a:rPr lang="pl-PL" sz="1200" dirty="0" smtClean="0"/>
              <a:t>(</a:t>
            </a:r>
            <a:r>
              <a:rPr lang="pl-PL" sz="1200" dirty="0"/>
              <a:t>źródło</a:t>
            </a:r>
            <a:r>
              <a:rPr lang="pl-PL" sz="1200" dirty="0" smtClean="0"/>
              <a:t>: Plan Gospodarki Odpadami Województwa Kujawsko-Pomorskiego na lata 2012-2017 z perspektywą na lata 2018-2023)</a:t>
            </a:r>
            <a:endParaRPr lang="pl-PL" sz="12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36</a:t>
            </a:fld>
            <a:endParaRPr lang="pl-PL" dirty="0"/>
          </a:p>
        </p:txBody>
      </p:sp>
      <p:pic>
        <p:nvPicPr>
          <p:cNvPr id="1026" name="Picture 2" descr="C:\Users\Pajak\Desktop\sadkireg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9" y="-6757"/>
            <a:ext cx="4808693" cy="686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28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23528" y="116632"/>
            <a:ext cx="84249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Mapa </a:t>
            </a:r>
            <a:r>
              <a:rPr lang="pl-PL" dirty="0"/>
              <a:t>regionu </a:t>
            </a:r>
            <a:r>
              <a:rPr lang="pl-PL" dirty="0" smtClean="0"/>
              <a:t>bydgoskiego</a:t>
            </a:r>
            <a:endParaRPr lang="pl-PL" dirty="0"/>
          </a:p>
          <a:p>
            <a:pPr algn="ctr"/>
            <a:r>
              <a:rPr lang="pl-PL" sz="1200" dirty="0" smtClean="0"/>
              <a:t>(</a:t>
            </a:r>
            <a:r>
              <a:rPr lang="pl-PL" sz="1200" dirty="0"/>
              <a:t>źródło: </a:t>
            </a:r>
            <a:r>
              <a:rPr lang="pl-PL" sz="1200" dirty="0" smtClean="0"/>
              <a:t>Plan </a:t>
            </a:r>
            <a:r>
              <a:rPr lang="pl-PL" sz="1200" dirty="0"/>
              <a:t>Gospodarki Odpadami Województwa Kujawsko-Pomorskiego na lata 2012-2017 z perspektywą na lata 2018-2023)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37</a:t>
            </a:fld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3"/>
            <a:ext cx="8784976" cy="592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62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38</a:t>
            </a:fld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26064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RODZAJ I ROZMIESZCZENIE INSTALACJI REGIONALNYCH </a:t>
            </a:r>
            <a:endParaRPr lang="pl-PL" b="1" dirty="0"/>
          </a:p>
        </p:txBody>
      </p:sp>
      <p:sp>
        <p:nvSpPr>
          <p:cNvPr id="10" name="Prostokąt 9"/>
          <p:cNvSpPr/>
          <p:nvPr/>
        </p:nvSpPr>
        <p:spPr>
          <a:xfrm>
            <a:off x="683568" y="609329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(źródło: </a:t>
            </a:r>
            <a:r>
              <a:rPr lang="pl-PL" sz="1400" dirty="0" smtClean="0"/>
              <a:t>Plan </a:t>
            </a:r>
            <a:r>
              <a:rPr lang="pl-PL" sz="1400" dirty="0"/>
              <a:t>Gospodarki Odpadami Województwa Kujawsko-Pomorskiego na lata 2012-2017  </a:t>
            </a:r>
            <a:endParaRPr lang="pl-PL" sz="1400" dirty="0" smtClean="0"/>
          </a:p>
          <a:p>
            <a:pPr algn="ctr"/>
            <a:r>
              <a:rPr lang="pl-PL" sz="1400" dirty="0" smtClean="0"/>
              <a:t>z </a:t>
            </a:r>
            <a:r>
              <a:rPr lang="pl-PL" sz="1400" dirty="0"/>
              <a:t>perspektywą na lata 2018-2023)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136904" cy="5208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9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39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55576" y="564447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(źródło: </a:t>
            </a:r>
            <a:r>
              <a:rPr lang="pl-PL" sz="1400" dirty="0" smtClean="0"/>
              <a:t>Plan </a:t>
            </a:r>
            <a:r>
              <a:rPr lang="pl-PL" sz="1400" dirty="0"/>
              <a:t>Gospodarki Odpadami Województwa Kujawsko-Pomorskiego na lata 2012-2017 </a:t>
            </a:r>
            <a:endParaRPr lang="pl-PL" sz="1400" dirty="0" smtClean="0"/>
          </a:p>
          <a:p>
            <a:pPr algn="ctr"/>
            <a:r>
              <a:rPr lang="pl-PL" sz="1400" dirty="0" smtClean="0"/>
              <a:t>  z </a:t>
            </a:r>
            <a:r>
              <a:rPr lang="pl-PL" sz="1400" dirty="0"/>
              <a:t>perspektywą na lata 2018-2023)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13742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57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7544" y="44531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FAKTY:</a:t>
            </a:r>
            <a:endParaRPr lang="pl-PL" sz="24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95536" y="1087869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 Na podstawie Krajowego Planu Gospodarki Odpadami 2014 (dane za rok 2008) </a:t>
            </a:r>
          </a:p>
          <a:p>
            <a:pPr marL="285750" indent="-285750"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828419" y="2132856"/>
            <a:ext cx="7704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 smtClean="0"/>
              <a:t>ODPADY KOMUNALNE ZEBRANE OGÓŁEM </a:t>
            </a:r>
          </a:p>
          <a:p>
            <a:pPr>
              <a:lnSpc>
                <a:spcPct val="150000"/>
              </a:lnSpc>
            </a:pPr>
            <a:r>
              <a:rPr lang="pl-PL" sz="2000" dirty="0"/>
              <a:t> </a:t>
            </a:r>
            <a:r>
              <a:rPr lang="pl-PL" sz="2000" dirty="0" smtClean="0"/>
              <a:t>     – 10 036 tys. Mg – 100%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/>
              <a:t>ODPADY KOMUNALNE ZEBRANE BEZ WYSELEKCJONOWANYCH </a:t>
            </a: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/>
              <a:t> </a:t>
            </a:r>
            <a:r>
              <a:rPr lang="pl-PL" sz="2000" dirty="0" smtClean="0"/>
              <a:t>     – 9 354 </a:t>
            </a:r>
            <a:r>
              <a:rPr lang="pl-PL" sz="2000" dirty="0"/>
              <a:t>tys. </a:t>
            </a:r>
            <a:r>
              <a:rPr lang="pl-PL" sz="2000" dirty="0" smtClean="0"/>
              <a:t>Mg – 93,2%</a:t>
            </a:r>
            <a:endParaRPr lang="pl-PL" sz="20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2000" dirty="0" smtClean="0"/>
              <a:t>ODPADY KOMUNALNE ZEBRANE SELEKTYWNIE </a:t>
            </a:r>
          </a:p>
          <a:p>
            <a:r>
              <a:rPr lang="pl-PL" sz="2000" dirty="0"/>
              <a:t> </a:t>
            </a:r>
            <a:r>
              <a:rPr lang="pl-PL" sz="2000" dirty="0" smtClean="0"/>
              <a:t>     – 682 tys. Mg</a:t>
            </a:r>
            <a:r>
              <a:rPr lang="pl-PL" dirty="0" smtClean="0"/>
              <a:t> </a:t>
            </a:r>
            <a:r>
              <a:rPr lang="pl-PL" sz="2000" dirty="0" smtClean="0"/>
              <a:t>–</a:t>
            </a:r>
            <a:r>
              <a:rPr lang="pl-PL" sz="2800" dirty="0" smtClean="0">
                <a:solidFill>
                  <a:srgbClr val="FF0000"/>
                </a:solidFill>
              </a:rPr>
              <a:t> </a:t>
            </a:r>
            <a:r>
              <a:rPr lang="pl-PL" sz="3200" dirty="0" smtClean="0">
                <a:solidFill>
                  <a:srgbClr val="FF0000"/>
                </a:solidFill>
              </a:rPr>
              <a:t>6,8% !!!</a:t>
            </a:r>
          </a:p>
          <a:p>
            <a:endParaRPr lang="pl-PL" dirty="0" smtClean="0"/>
          </a:p>
          <a:p>
            <a:r>
              <a:rPr lang="pl-PL" sz="3600" dirty="0" smtClean="0"/>
              <a:t> </a:t>
            </a:r>
            <a:endParaRPr lang="pl-PL" sz="3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836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40</a:t>
            </a:fld>
            <a:endParaRPr lang="pl-P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-1175"/>
            <a:ext cx="7920881" cy="63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755575" y="632601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(źródło: </a:t>
            </a:r>
            <a:r>
              <a:rPr lang="pl-PL" sz="1400" dirty="0" smtClean="0"/>
              <a:t>Plan </a:t>
            </a:r>
            <a:r>
              <a:rPr lang="pl-PL" sz="1400" dirty="0"/>
              <a:t>Gospodarki Odpadami Województwa Kujawsko-Pomorskiego na lata 2012-2017 </a:t>
            </a:r>
            <a:endParaRPr lang="pl-PL" sz="1400" dirty="0" smtClean="0"/>
          </a:p>
          <a:p>
            <a:pPr algn="ctr"/>
            <a:r>
              <a:rPr lang="pl-PL" sz="1400" dirty="0" smtClean="0"/>
              <a:t>  z </a:t>
            </a:r>
            <a:r>
              <a:rPr lang="pl-PL" sz="1400" dirty="0"/>
              <a:t>perspektywą na lata 2018-2023)</a:t>
            </a:r>
          </a:p>
        </p:txBody>
      </p:sp>
    </p:spTree>
    <p:extLst>
      <p:ext uri="{BB962C8B-B14F-4D97-AF65-F5344CB8AC3E}">
        <p14:creationId xmlns:p14="http://schemas.microsoft.com/office/powerpoint/2010/main" val="53702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41</a:t>
            </a:fld>
            <a:endParaRPr lang="pl-PL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91" y="188640"/>
            <a:ext cx="7128792" cy="585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/>
          <p:cNvSpPr/>
          <p:nvPr/>
        </p:nvSpPr>
        <p:spPr>
          <a:xfrm>
            <a:off x="759863" y="616769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(źródło: </a:t>
            </a:r>
            <a:r>
              <a:rPr lang="pl-PL" sz="1400" dirty="0" smtClean="0"/>
              <a:t>Plan </a:t>
            </a:r>
            <a:r>
              <a:rPr lang="pl-PL" sz="1400" dirty="0"/>
              <a:t>Gospodarki Odpadami Województwa Kujawsko-Pomorskiego na lata 2012-2017 </a:t>
            </a:r>
            <a:endParaRPr lang="pl-PL" sz="1400" dirty="0" smtClean="0"/>
          </a:p>
          <a:p>
            <a:pPr algn="ctr"/>
            <a:r>
              <a:rPr lang="pl-PL" sz="1400" dirty="0" smtClean="0"/>
              <a:t>  z </a:t>
            </a:r>
            <a:r>
              <a:rPr lang="pl-PL" sz="1400" dirty="0"/>
              <a:t>perspektywą na lata 2018-2023)</a:t>
            </a:r>
          </a:p>
        </p:txBody>
      </p:sp>
    </p:spTree>
    <p:extLst>
      <p:ext uri="{BB962C8B-B14F-4D97-AF65-F5344CB8AC3E}">
        <p14:creationId xmlns:p14="http://schemas.microsoft.com/office/powerpoint/2010/main" val="115333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42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619672" y="1196752"/>
            <a:ext cx="601266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Wójt Gminy Sadki</a:t>
            </a:r>
          </a:p>
          <a:p>
            <a:pPr algn="ctr"/>
            <a:r>
              <a:rPr lang="pl-PL" sz="3200" dirty="0" smtClean="0"/>
              <a:t>oraz firma Green Key</a:t>
            </a:r>
          </a:p>
          <a:p>
            <a:pPr algn="ctr"/>
            <a:r>
              <a:rPr lang="pl-PL" sz="3200" dirty="0" smtClean="0"/>
              <a:t>dziękują za uwagę.</a:t>
            </a:r>
          </a:p>
          <a:p>
            <a:pPr algn="ctr"/>
            <a:endParaRPr lang="pl-PL" sz="3200" dirty="0"/>
          </a:p>
          <a:p>
            <a:pPr algn="ctr"/>
            <a:endParaRPr lang="pl-PL" dirty="0" smtClean="0"/>
          </a:p>
        </p:txBody>
      </p:sp>
      <p:sp>
        <p:nvSpPr>
          <p:cNvPr id="4" name="pole tekstowe 3"/>
          <p:cNvSpPr txBox="1"/>
          <p:nvPr/>
        </p:nvSpPr>
        <p:spPr>
          <a:xfrm>
            <a:off x="971600" y="3789040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Urząd Gminy Sadki</a:t>
            </a:r>
          </a:p>
          <a:p>
            <a:pPr algn="ctr"/>
            <a:r>
              <a:rPr lang="pl-PL" dirty="0"/>
              <a:t>u</a:t>
            </a:r>
            <a:r>
              <a:rPr lang="pl-PL" dirty="0" smtClean="0"/>
              <a:t>l. Strażacka 11</a:t>
            </a:r>
          </a:p>
          <a:p>
            <a:pPr algn="ctr"/>
            <a:r>
              <a:rPr lang="pl-PL" dirty="0" smtClean="0"/>
              <a:t>89- 110 Sadki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625467" y="3789040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Green Key</a:t>
            </a:r>
          </a:p>
          <a:p>
            <a:pPr algn="ctr"/>
            <a:r>
              <a:rPr lang="pl-PL" dirty="0"/>
              <a:t>u</a:t>
            </a:r>
            <a:r>
              <a:rPr lang="pl-PL" dirty="0" smtClean="0"/>
              <a:t>l. Nowy Świat 10a/15</a:t>
            </a:r>
          </a:p>
          <a:p>
            <a:pPr algn="ctr"/>
            <a:r>
              <a:rPr lang="pl-PL" dirty="0" smtClean="0"/>
              <a:t>60 – 583 Poznań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986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1074087"/>
              </p:ext>
            </p:extLst>
          </p:nvPr>
        </p:nvGraphicFramePr>
        <p:xfrm>
          <a:off x="-860339" y="4736"/>
          <a:ext cx="10009112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01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133997"/>
              </p:ext>
            </p:extLst>
          </p:nvPr>
        </p:nvGraphicFramePr>
        <p:xfrm>
          <a:off x="-1044624" y="116632"/>
          <a:ext cx="11053736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37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11560" y="33265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DZIKIE WYSYPISKA ŚMIECI –  </a:t>
            </a:r>
            <a:r>
              <a:rPr lang="pl-PL" sz="4000" dirty="0" smtClean="0">
                <a:solidFill>
                  <a:srgbClr val="FF0000"/>
                </a:solidFill>
              </a:rPr>
              <a:t>3 875</a:t>
            </a:r>
            <a:r>
              <a:rPr lang="pl-PL" sz="4000" dirty="0" smtClean="0"/>
              <a:t>   </a:t>
            </a:r>
            <a:r>
              <a:rPr lang="pl-PL" dirty="0" smtClean="0"/>
              <a:t>(31.12. 2010r.) </a:t>
            </a:r>
            <a:r>
              <a:rPr lang="pl-PL" sz="1000" dirty="0" smtClean="0"/>
              <a:t>http://www.portalsamorzadowy.pl/</a:t>
            </a:r>
            <a:endParaRPr lang="pl-PL" sz="1000" dirty="0"/>
          </a:p>
        </p:txBody>
      </p:sp>
      <p:pic>
        <p:nvPicPr>
          <p:cNvPr id="2050" name="Picture 2" descr="C:\Documents and Settings\Właściciel\Moje dokumenty\Pobieranie\smieci02_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27" y="1633538"/>
            <a:ext cx="5405586" cy="407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6795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8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466115" y="617382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POTENCJALNE ILOŚCI WYTWORZONYCH ODPADÓW KOMUNALNYCH NA TERENIE GMINY SADKI NA PODSTAWIE KPGO 2014 I GUS W ROKU 2010</a:t>
            </a:r>
            <a:endParaRPr lang="pl-PL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678116"/>
              </p:ext>
            </p:extLst>
          </p:nvPr>
        </p:nvGraphicFramePr>
        <p:xfrm>
          <a:off x="404156" y="2636912"/>
          <a:ext cx="8299176" cy="972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6936"/>
                <a:gridCol w="1152128"/>
                <a:gridCol w="3126269"/>
                <a:gridCol w="2453843"/>
              </a:tblGrid>
              <a:tr h="48605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OBSZAR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LUDNOŚĆ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WSKAŹNIK WYTWARZANIA [w Mg]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ILOŚĆ ODPADÓW [w Mg]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</a:tr>
              <a:tr h="486054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GMINA SADKI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7 150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0,238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1 701,7</a:t>
                      </a:r>
                      <a:endParaRPr lang="pl-P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52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4760-7AB1-45AB-84E3-CD44D2C9168B}" type="slidenum">
              <a:rPr lang="pl-PL" smtClean="0"/>
              <a:t>9</a:t>
            </a:fld>
            <a:endParaRPr lang="pl-PL" dirty="0"/>
          </a:p>
        </p:txBody>
      </p:sp>
      <p:pic>
        <p:nvPicPr>
          <p:cNvPr id="2" name="Picture 2" descr="C:\Users\Pajak\Desktop\systemSADK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71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3357</TotalTime>
  <Words>2359</Words>
  <Application>Microsoft Office PowerPoint</Application>
  <PresentationFormat>Pokaz na ekranie (4:3)</PresentationFormat>
  <Paragraphs>332</Paragraphs>
  <Slides>42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3" baseType="lpstr">
      <vt:lpstr>Motyw pakietu Office</vt:lpstr>
      <vt:lpstr>NOWY SYSTEM GOSPODAROWANIA ODPADAMI KOMUNALNYMI  NA TERENIE GMINY SADKI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gospodarka komunalna w gminie Dziwnów</dc:title>
  <dc:creator>Green Key</dc:creator>
  <cp:lastModifiedBy>Kowalski Ryszard</cp:lastModifiedBy>
  <cp:revision>254</cp:revision>
  <dcterms:created xsi:type="dcterms:W3CDTF">2012-02-15T10:41:39Z</dcterms:created>
  <dcterms:modified xsi:type="dcterms:W3CDTF">2012-11-04T19:06:49Z</dcterms:modified>
</cp:coreProperties>
</file>