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61" r:id="rId5"/>
    <p:sldId id="262" r:id="rId6"/>
    <p:sldId id="266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11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3037-A44D-4EE8-BCF7-39514795DB37}" type="datetimeFigureOut">
              <a:rPr lang="pl-PL" smtClean="0"/>
              <a:pPr/>
              <a:t>2011-09-26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8F07-2CF3-4BB1-8D20-2D87BC4F70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3037-A44D-4EE8-BCF7-39514795DB37}" type="datetimeFigureOut">
              <a:rPr lang="pl-PL" smtClean="0"/>
              <a:pPr/>
              <a:t>2011-09-26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8F07-2CF3-4BB1-8D20-2D87BC4F70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3037-A44D-4EE8-BCF7-39514795DB37}" type="datetimeFigureOut">
              <a:rPr lang="pl-PL" smtClean="0"/>
              <a:pPr/>
              <a:t>2011-09-26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8F07-2CF3-4BB1-8D20-2D87BC4F70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3037-A44D-4EE8-BCF7-39514795DB37}" type="datetimeFigureOut">
              <a:rPr lang="pl-PL" smtClean="0"/>
              <a:pPr/>
              <a:t>2011-09-26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8F07-2CF3-4BB1-8D20-2D87BC4F70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3037-A44D-4EE8-BCF7-39514795DB37}" type="datetimeFigureOut">
              <a:rPr lang="pl-PL" smtClean="0"/>
              <a:pPr/>
              <a:t>2011-09-26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8F07-2CF3-4BB1-8D20-2D87BC4F70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3037-A44D-4EE8-BCF7-39514795DB37}" type="datetimeFigureOut">
              <a:rPr lang="pl-PL" smtClean="0"/>
              <a:pPr/>
              <a:t>2011-09-26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8F07-2CF3-4BB1-8D20-2D87BC4F70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3037-A44D-4EE8-BCF7-39514795DB37}" type="datetimeFigureOut">
              <a:rPr lang="pl-PL" smtClean="0"/>
              <a:pPr/>
              <a:t>2011-09-26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8F07-2CF3-4BB1-8D20-2D87BC4F70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3037-A44D-4EE8-BCF7-39514795DB37}" type="datetimeFigureOut">
              <a:rPr lang="pl-PL" smtClean="0"/>
              <a:pPr/>
              <a:t>2011-09-26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8F07-2CF3-4BB1-8D20-2D87BC4F70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3037-A44D-4EE8-BCF7-39514795DB37}" type="datetimeFigureOut">
              <a:rPr lang="pl-PL" smtClean="0"/>
              <a:pPr/>
              <a:t>2011-09-26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8F07-2CF3-4BB1-8D20-2D87BC4F70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3037-A44D-4EE8-BCF7-39514795DB37}" type="datetimeFigureOut">
              <a:rPr lang="pl-PL" smtClean="0"/>
              <a:pPr/>
              <a:t>2011-09-26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8F07-2CF3-4BB1-8D20-2D87BC4F70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3037-A44D-4EE8-BCF7-39514795DB37}" type="datetimeFigureOut">
              <a:rPr lang="pl-PL" smtClean="0"/>
              <a:pPr/>
              <a:t>2011-09-26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8F07-2CF3-4BB1-8D20-2D87BC4F70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9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C3037-A44D-4EE8-BCF7-39514795DB37}" type="datetimeFigureOut">
              <a:rPr lang="pl-PL" smtClean="0"/>
              <a:pPr/>
              <a:t>2011-09-26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A8F07-2CF3-4BB1-8D20-2D87BC4F703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3543296" cy="6643710"/>
          </a:xfrm>
        </p:spPr>
        <p:txBody>
          <a:bodyPr vert="wordArtVert">
            <a:normAutofit/>
          </a:bodyPr>
          <a:lstStyle/>
          <a:p>
            <a:r>
              <a:rPr lang="pl-PL" sz="4800" spc="-3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uhaus 93" pitchFamily="82" charset="0"/>
              </a:rPr>
              <a:t>Fascynatory</a:t>
            </a:r>
            <a:br>
              <a:rPr lang="pl-PL" sz="4800" spc="-3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uhaus 93" pitchFamily="82" charset="0"/>
              </a:rPr>
            </a:br>
            <a:endParaRPr lang="pl-PL" sz="4800" spc="-35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pic>
        <p:nvPicPr>
          <p:cNvPr id="8" name="Obraz 7" descr="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71934" y="500042"/>
            <a:ext cx="4740000" cy="5688000"/>
          </a:xfrm>
          <a:prstGeom prst="roundRect">
            <a:avLst/>
          </a:prstGeom>
        </p:spPr>
      </p:pic>
    </p:spTree>
  </p:cSld>
  <p:clrMapOvr>
    <a:masterClrMapping/>
  </p:clrMapOvr>
  <p:transition advTm="998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Jak </a:t>
            </a:r>
            <a:r>
              <a:rPr lang="pl-PL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powstaja</a:t>
            </a:r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 fascynatory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1700" dirty="0" smtClean="0">
                <a:latin typeface="Georgia" pitchFamily="18" charset="0"/>
              </a:rPr>
              <a:t>Po wypruciu potnika (taśma skórzana lub gurt wszyty wewnątrz kapelusza), podszewki, oraz usunięciu taśm i ozdób zewnętrznych Główkę kapelusza z którego chcemy zrobić bazę prasujemy gorącym żelazkiem przez wilgotną szmatkę. Uwaga: żelazko bez pary, nie prasujcie bez szmatki ponieważ zostaną świecące ślady na filcu. Kapelusz do prasowania zakłada się na formę.  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700" dirty="0" smtClean="0">
              <a:latin typeface="Georgia" pitchFamily="18" charset="0"/>
            </a:endParaRPr>
          </a:p>
        </p:txBody>
      </p:sp>
      <p:pic>
        <p:nvPicPr>
          <p:cNvPr id="4" name="Obraz 3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3714752"/>
            <a:ext cx="3360000" cy="2520000"/>
          </a:xfrm>
          <a:prstGeom prst="round2Diag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Jak </a:t>
            </a:r>
            <a:r>
              <a:rPr lang="pl-PL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powstaja</a:t>
            </a:r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 fascynatory c.d.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700" dirty="0" smtClean="0">
                <a:latin typeface="Georgia" pitchFamily="18" charset="0"/>
              </a:rPr>
              <a:t>Kredką lub mydełkiem krawieckim wyrysowujemy kształt bazy. Ja wybrałam owal. Zwróćcie proszę uwagę, że bazę zaznaczyłam nie na czubka ale przesuniętą na bok, tak aby łuk wypadł w środkowej części bazy. Wycinamy! 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700" dirty="0" smtClean="0">
              <a:latin typeface="Georgia" pitchFamily="18" charset="0"/>
            </a:endParaRPr>
          </a:p>
        </p:txBody>
      </p:sp>
      <p:pic>
        <p:nvPicPr>
          <p:cNvPr id="4" name="Obraz 3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000372"/>
            <a:ext cx="3840000" cy="2880000"/>
          </a:xfrm>
          <a:prstGeom prst="round2DiagRect">
            <a:avLst/>
          </a:prstGeom>
        </p:spPr>
      </p:pic>
      <p:pic>
        <p:nvPicPr>
          <p:cNvPr id="5" name="Obraz 4" descr="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071810"/>
            <a:ext cx="3497445" cy="2880000"/>
          </a:xfrm>
          <a:prstGeom prst="round2Diag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Jak </a:t>
            </a:r>
            <a:r>
              <a:rPr lang="pl-PL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powstaja</a:t>
            </a:r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 fascynatory c.d.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700" dirty="0" smtClean="0">
                <a:latin typeface="Georgia" pitchFamily="18" charset="0"/>
              </a:rPr>
              <a:t>Z ronda drugiego kapelusza (brzeg nie był obszywany) wycinamy pasek szerokości około 2 </a:t>
            </a:r>
            <a:r>
              <a:rPr lang="pl-PL" sz="1700" dirty="0" err="1" smtClean="0">
                <a:latin typeface="Georgia" pitchFamily="18" charset="0"/>
              </a:rPr>
              <a:t>cm</a:t>
            </a:r>
            <a:r>
              <a:rPr lang="pl-PL" sz="1700" dirty="0" smtClean="0">
                <a:latin typeface="Georgia" pitchFamily="18" charset="0"/>
              </a:rPr>
              <a:t>. Na palcach zwijamy w luźna 'sprężynkę'.</a:t>
            </a:r>
          </a:p>
        </p:txBody>
      </p:sp>
      <p:pic>
        <p:nvPicPr>
          <p:cNvPr id="4" name="Obraz 3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2714620"/>
            <a:ext cx="4324458" cy="3600000"/>
          </a:xfrm>
          <a:prstGeom prst="round2Diag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Jak </a:t>
            </a:r>
            <a:r>
              <a:rPr lang="pl-PL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powstaja</a:t>
            </a:r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 fascynatory c.d.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700" dirty="0" smtClean="0">
                <a:latin typeface="Georgia" pitchFamily="18" charset="0"/>
              </a:rPr>
              <a:t> Gotową bazę przypinamy do głowy styropianowej. Sprężynkę upinamy na bazie. Do tego projektu wybrałam kilka dodatkowych elementów dekoracyjnych. Drewniane koraliki w podobnym kolorze do bazy i białe pióra pawie, które 'oskubałam' z promieni i pozostawiłam tylko część środkową czyli stosinę. Te dwa 'patyki' nadają całości orientalny charakter stąd nazwa </a:t>
            </a:r>
            <a:r>
              <a:rPr lang="pl-PL" sz="1700" dirty="0" err="1" smtClean="0">
                <a:latin typeface="Georgia" pitchFamily="18" charset="0"/>
              </a:rPr>
              <a:t>YoSushi</a:t>
            </a:r>
            <a:r>
              <a:rPr lang="pl-PL" sz="1700" dirty="0" smtClean="0">
                <a:latin typeface="Georgia" pitchFamily="18" charset="0"/>
              </a:rPr>
              <a:t> =).</a:t>
            </a:r>
          </a:p>
        </p:txBody>
      </p:sp>
      <p:pic>
        <p:nvPicPr>
          <p:cNvPr id="4" name="Obraz 3" descr="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6050" y="3643314"/>
            <a:ext cx="3200000" cy="2880000"/>
          </a:xfrm>
          <a:prstGeom prst="round2Diag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Jak </a:t>
            </a:r>
            <a:r>
              <a:rPr lang="pl-PL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powstaja</a:t>
            </a:r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 fascynatory c.d.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4282" y="1285860"/>
            <a:ext cx="8472518" cy="484030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700" dirty="0" smtClean="0">
                <a:latin typeface="Georgia" pitchFamily="18" charset="0"/>
              </a:rPr>
              <a:t>Po upięci wszystko pięknie przyszywamy.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700" dirty="0" smtClean="0">
                <a:latin typeface="Georgia" pitchFamily="18" charset="0"/>
              </a:rPr>
              <a:t> Prawie gotowe, jeszcze tylko mocowanie. Wybrałam spinki tzw. </a:t>
            </a:r>
            <a:r>
              <a:rPr lang="pl-PL" sz="1700" dirty="0" err="1" smtClean="0">
                <a:latin typeface="Georgia" pitchFamily="18" charset="0"/>
              </a:rPr>
              <a:t>pyki</a:t>
            </a:r>
            <a:r>
              <a:rPr lang="pl-PL" sz="1700" dirty="0" smtClean="0">
                <a:latin typeface="Georgia" pitchFamily="18" charset="0"/>
              </a:rPr>
              <a:t> ze zdejmowaną plastikową nasadką. Po odpięciu zdejmujemy górną, plastikową część... </a:t>
            </a:r>
            <a:r>
              <a:rPr lang="pl-PL" sz="1800" dirty="0" smtClean="0"/>
              <a:t>... i przyszywany w do spodniej strony bazy. Przyklejenie nie sprawdza się bo spinka cały czas pracuje - bardzo szybko odpadnie, podobnie jeżeli przyszyje się tylko metalową spinkę - w pewnym momencie metal przetnie nici. Metalową cześć umieścić w plastikowej. </a:t>
            </a:r>
            <a:endParaRPr lang="pl-PL" sz="1700" dirty="0" smtClean="0">
              <a:latin typeface="Georgia" pitchFamily="18" charset="0"/>
            </a:endParaRPr>
          </a:p>
        </p:txBody>
      </p:sp>
      <p:pic>
        <p:nvPicPr>
          <p:cNvPr id="4" name="Obraz 3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4000504"/>
            <a:ext cx="2633173" cy="2592000"/>
          </a:xfrm>
          <a:prstGeom prst="round2DiagRect">
            <a:avLst/>
          </a:prstGeom>
        </p:spPr>
      </p:pic>
      <p:pic>
        <p:nvPicPr>
          <p:cNvPr id="5" name="Obraz 4" descr="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4000504"/>
            <a:ext cx="2780545" cy="2592000"/>
          </a:xfrm>
          <a:prstGeom prst="round2DiagRect">
            <a:avLst/>
          </a:prstGeom>
        </p:spPr>
      </p:pic>
      <p:pic>
        <p:nvPicPr>
          <p:cNvPr id="6" name="Obraz 5" descr="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60" y="4000504"/>
            <a:ext cx="2645445" cy="2592000"/>
          </a:xfrm>
          <a:prstGeom prst="round2Diag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I gotowe!</a:t>
            </a:r>
          </a:p>
        </p:txBody>
      </p:sp>
      <p:pic>
        <p:nvPicPr>
          <p:cNvPr id="4" name="Symbol zastępczy zawartości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138461" y="2147763"/>
            <a:ext cx="5111177" cy="3816000"/>
          </a:xfrm>
          <a:prstGeom prst="round2Diag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525963"/>
          </a:xfrm>
        </p:spPr>
        <p:txBody>
          <a:bodyPr>
            <a:noAutofit/>
          </a:bodyPr>
          <a:lstStyle/>
          <a:p>
            <a:pPr>
              <a:buNone/>
            </a:pPr>
            <a:endParaRPr lang="pl-PL" sz="6600" dirty="0" smtClean="0"/>
          </a:p>
          <a:p>
            <a:pPr algn="ctr">
              <a:buNone/>
            </a:pPr>
            <a:r>
              <a:rPr lang="pl-PL" sz="6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Dziekuje</a:t>
            </a:r>
            <a:r>
              <a:rPr lang="pl-PL" sz="6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 za </a:t>
            </a:r>
            <a:r>
              <a:rPr lang="pl-PL" sz="6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uwage</a:t>
            </a:r>
            <a:r>
              <a:rPr lang="pl-PL" sz="6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!</a:t>
            </a:r>
          </a:p>
          <a:p>
            <a:pPr algn="ctr">
              <a:buNone/>
            </a:pPr>
            <a:endParaRPr lang="pl-PL" sz="6600" dirty="0" smtClean="0">
              <a:solidFill>
                <a:schemeClr val="tx1">
                  <a:lumMod val="85000"/>
                  <a:lumOff val="15000"/>
                </a:schemeClr>
              </a:solidFill>
              <a:latin typeface="Bauhaus 93" pitchFamily="82" charset="0"/>
            </a:endParaRPr>
          </a:p>
          <a:p>
            <a:pPr algn="ctr">
              <a:buNone/>
            </a:pPr>
            <a:r>
              <a:rPr lang="pl-PL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Malgorzata</a:t>
            </a:r>
            <a:r>
              <a:rPr lang="pl-PL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 </a:t>
            </a:r>
            <a:r>
              <a:rPr lang="pl-PL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Wybranska</a:t>
            </a:r>
            <a:endParaRPr lang="pl-PL" sz="4000" dirty="0" smtClean="0">
              <a:solidFill>
                <a:schemeClr val="tx1">
                  <a:lumMod val="85000"/>
                  <a:lumOff val="15000"/>
                </a:schemeClr>
              </a:solidFill>
              <a:latin typeface="Bauhaus 93" pitchFamily="82" charset="0"/>
            </a:endParaRPr>
          </a:p>
          <a:p>
            <a:pPr algn="ctr">
              <a:buNone/>
            </a:pPr>
            <a:r>
              <a:rPr lang="pl-PL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modystka</a:t>
            </a:r>
            <a:endParaRPr lang="pl-PL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Historia</a:t>
            </a:r>
            <a:endParaRPr lang="pl-PL" dirty="0">
              <a:solidFill>
                <a:schemeClr val="tx1">
                  <a:lumMod val="85000"/>
                  <a:lumOff val="15000"/>
                </a:schemeClr>
              </a:solidFill>
              <a:latin typeface="Bauhaus 93" pitchFamily="82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4282" y="1600200"/>
            <a:ext cx="3714776" cy="4972072"/>
          </a:xfrm>
        </p:spPr>
        <p:txBody>
          <a:bodyPr>
            <a:noAutofit/>
          </a:bodyPr>
          <a:lstStyle/>
          <a:p>
            <a:pPr marL="0">
              <a:lnSpc>
                <a:spcPct val="170000"/>
              </a:lnSpc>
              <a:buNone/>
            </a:pPr>
            <a:r>
              <a:rPr lang="pl-PL" sz="1600" dirty="0" smtClean="0">
                <a:latin typeface="Georgia" pitchFamily="18" charset="0"/>
              </a:rPr>
              <a:t>Są dwie historie początku tego intrygującego nakrycia głowy: </a:t>
            </a:r>
          </a:p>
          <a:p>
            <a:pPr marL="0">
              <a:lnSpc>
                <a:spcPct val="170000"/>
              </a:lnSpc>
              <a:buNone/>
            </a:pPr>
            <a:r>
              <a:rPr lang="pl-PL" sz="1600" b="1" dirty="0" smtClean="0">
                <a:latin typeface="Georgia" pitchFamily="18" charset="0"/>
              </a:rPr>
              <a:t>pierwsza</a:t>
            </a:r>
            <a:r>
              <a:rPr lang="pl-PL" sz="1600" dirty="0" smtClean="0">
                <a:latin typeface="Georgia" pitchFamily="18" charset="0"/>
              </a:rPr>
              <a:t> mówi o tym, że na początku był to szal wełniany lub koronkowy którym kobiety zakrywały włosy... </a:t>
            </a:r>
            <a:br>
              <a:rPr lang="pl-PL" sz="1600" dirty="0" smtClean="0">
                <a:latin typeface="Georgia" pitchFamily="18" charset="0"/>
              </a:rPr>
            </a:br>
            <a:r>
              <a:rPr lang="pl-PL" sz="1600" b="1" dirty="0" smtClean="0">
                <a:latin typeface="Georgia" pitchFamily="18" charset="0"/>
              </a:rPr>
              <a:t>druga</a:t>
            </a:r>
            <a:r>
              <a:rPr lang="pl-PL" sz="1600" dirty="0" smtClean="0">
                <a:latin typeface="Georgia" pitchFamily="18" charset="0"/>
              </a:rPr>
              <a:t> zaczyna się  w czasach Henryka VII i Elżbiety I (XVI , XVII wiek) od... męskich nakryć głowy zdobionych piórami, koronkami i szlachetnymi kamieniami, najbardziej znane są kapelusze Kawalerzystów angielskich i francuskich muszkieterów. </a:t>
            </a:r>
            <a:endParaRPr lang="pl-PL" sz="1600" dirty="0">
              <a:solidFill>
                <a:schemeClr val="tx1">
                  <a:lumMod val="85000"/>
                  <a:lumOff val="15000"/>
                </a:schemeClr>
              </a:solidFill>
              <a:latin typeface="Georgia" pitchFamily="18" charset="0"/>
            </a:endParaRPr>
          </a:p>
        </p:txBody>
      </p:sp>
      <p:pic>
        <p:nvPicPr>
          <p:cNvPr id="8" name="Obraz 7" descr="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15140" y="1142984"/>
            <a:ext cx="2164948" cy="2520000"/>
          </a:xfrm>
          <a:prstGeom prst="round2DiagRect">
            <a:avLst/>
          </a:prstGeom>
        </p:spPr>
      </p:pic>
      <p:pic>
        <p:nvPicPr>
          <p:cNvPr id="10" name="Obraz 9" descr="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934" y="4071942"/>
            <a:ext cx="2520000" cy="2520000"/>
          </a:xfrm>
          <a:prstGeom prst="round2DiagRect">
            <a:avLst/>
          </a:prstGeom>
        </p:spPr>
      </p:pic>
      <p:pic>
        <p:nvPicPr>
          <p:cNvPr id="11" name="Obraz 10" descr="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43372" y="1214422"/>
            <a:ext cx="2297436" cy="2520000"/>
          </a:xfrm>
          <a:prstGeom prst="round2DiagRect">
            <a:avLst/>
          </a:prstGeom>
        </p:spPr>
      </p:pic>
      <p:pic>
        <p:nvPicPr>
          <p:cNvPr id="12" name="Obraz 11" descr="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16" y="4071942"/>
            <a:ext cx="1683360" cy="2520000"/>
          </a:xfrm>
          <a:prstGeom prst="round2DiagRect">
            <a:avLst/>
          </a:prstGeom>
        </p:spPr>
      </p:pic>
    </p:spTree>
  </p:cSld>
  <p:clrMapOvr>
    <a:masterClrMapping/>
  </p:clrMapOvr>
  <p:transition advTm="9985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Historia c.d.</a:t>
            </a:r>
            <a:endParaRPr lang="pl-PL" dirty="0">
              <a:solidFill>
                <a:schemeClr val="tx1">
                  <a:lumMod val="85000"/>
                  <a:lumOff val="15000"/>
                </a:schemeClr>
              </a:solidFill>
              <a:latin typeface="Bauhaus 93" pitchFamily="82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883153"/>
          </a:xfrm>
        </p:spPr>
        <p:txBody>
          <a:bodyPr>
            <a:normAutofit/>
          </a:bodyPr>
          <a:lstStyle/>
          <a:p>
            <a:pPr marL="0">
              <a:lnSpc>
                <a:spcPts val="2600"/>
              </a:lnSpc>
              <a:buNone/>
            </a:pPr>
            <a:r>
              <a:rPr lang="pl-PL" sz="1800" dirty="0" smtClean="0">
                <a:latin typeface="Georgia" pitchFamily="18" charset="0"/>
              </a:rPr>
              <a:t>W XVI wieku również kobiety zapragnęły przyozdabiać swoje głowy pięknymi ozdobami z piór i klejnotów. W czasach Marii Antoniny nosiło sie ogromne peruki - do 60 cm wysokości oczywiście misternie przyozdabiane. Globalna recesja na początku XVIII wieku na świecie wpłynęła na zmniejszenie objętości włosów i ograniczenie ozdób. Jednak fascynatory wraz z rękawiczkami, wachlarzami miały specjalne miejsce w garderobie zwłaszcza  młodych dam które nigdzie nie mogły ruszyć się bez przyzwoitki... </a:t>
            </a:r>
          </a:p>
          <a:p>
            <a:pPr marL="0">
              <a:lnSpc>
                <a:spcPts val="2600"/>
              </a:lnSpc>
              <a:buNone/>
            </a:pPr>
            <a:r>
              <a:rPr lang="pl-PL" sz="1800" dirty="0" smtClean="0">
                <a:latin typeface="Georgia" pitchFamily="18" charset="0"/>
              </a:rPr>
              <a:t>istniał cały sekretny język flirtu wykorzystujące te części garderoby.</a:t>
            </a:r>
          </a:p>
          <a:p>
            <a:pPr marL="0">
              <a:lnSpc>
                <a:spcPts val="2600"/>
              </a:lnSpc>
              <a:buNone/>
            </a:pPr>
            <a:endParaRPr lang="pl-PL" sz="1800" dirty="0" smtClean="0">
              <a:latin typeface="Georgia" pitchFamily="18" charset="0"/>
            </a:endParaRPr>
          </a:p>
          <a:p>
            <a:pPr marL="0">
              <a:lnSpc>
                <a:spcPts val="2600"/>
              </a:lnSpc>
              <a:buNone/>
            </a:pPr>
            <a:endParaRPr lang="pl-PL" sz="1800" dirty="0">
              <a:latin typeface="Georgia" pitchFamily="18" charset="0"/>
            </a:endParaRPr>
          </a:p>
        </p:txBody>
      </p:sp>
      <p:pic>
        <p:nvPicPr>
          <p:cNvPr id="6" name="Obraz 5" descr="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64579" y="4071942"/>
            <a:ext cx="4214842" cy="2584711"/>
          </a:xfrm>
          <a:prstGeom prst="round2DiagRect">
            <a:avLst/>
          </a:prstGeom>
        </p:spPr>
      </p:pic>
    </p:spTree>
  </p:cSld>
  <p:clrMapOvr>
    <a:masterClrMapping/>
  </p:clrMapOvr>
  <p:transition advTm="9953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Historia c.d.</a:t>
            </a:r>
            <a:endParaRPr lang="pl-PL" dirty="0">
              <a:solidFill>
                <a:schemeClr val="tx1">
                  <a:lumMod val="85000"/>
                  <a:lumOff val="15000"/>
                </a:schemeClr>
              </a:solidFill>
              <a:latin typeface="Bauhaus 93" pitchFamily="82" charset="0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457200" y="1214422"/>
            <a:ext cx="4186238" cy="4911741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000" dirty="0" smtClean="0">
                <a:latin typeface="Georgia" pitchFamily="18" charset="0"/>
              </a:rPr>
              <a:t>Pod  koniec 19 wieku ozdoby z piór zarezerwowane były tylko na bardzo szczególne okazje: teatr, opera czy garden party. Kolejne wojny i kryzysy 20 wieku spowodowały że fascynatory trafiły do lamusa - aż do lat 90 - wróciły do takich miejsc jak tory wyścigowe w Ascot (UK) czy Derby (Australia), oraz różnych uroczystościach z udziałem Rodziny Królewskiej. Nawet konserwatywna Królowa Elżbieta II (foto 4) wystąpiła w takowym nakryciu głowy na ślubie swojego wnuka.</a:t>
            </a:r>
            <a:endParaRPr lang="pl-PL" sz="2000" dirty="0">
              <a:latin typeface="Georgia" pitchFamily="18" charset="0"/>
            </a:endParaRPr>
          </a:p>
        </p:txBody>
      </p:sp>
      <p:pic>
        <p:nvPicPr>
          <p:cNvPr id="8" name="Obraz 7" descr="Que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1285860"/>
            <a:ext cx="3504966" cy="5220000"/>
          </a:xfrm>
          <a:prstGeom prst="round2Diag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Wspólczesnie</a:t>
            </a:r>
            <a:endParaRPr lang="pl-PL" dirty="0">
              <a:solidFill>
                <a:schemeClr val="tx1">
                  <a:lumMod val="85000"/>
                  <a:lumOff val="15000"/>
                </a:schemeClr>
              </a:solidFill>
              <a:latin typeface="Bauhaus 93" pitchFamily="82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000" dirty="0" smtClean="0">
                <a:latin typeface="Georgia" pitchFamily="18" charset="0"/>
              </a:rPr>
              <a:t>Wygląda na to że kilka tygodni temu (po ślubie Williama i </a:t>
            </a:r>
            <a:r>
              <a:rPr lang="pl-PL" sz="2000" dirty="0" err="1" smtClean="0">
                <a:latin typeface="Georgia" pitchFamily="18" charset="0"/>
              </a:rPr>
              <a:t>Kate</a:t>
            </a:r>
            <a:r>
              <a:rPr lang="pl-PL" sz="2000" dirty="0" smtClean="0">
                <a:latin typeface="Georgia" pitchFamily="18" charset="0"/>
              </a:rPr>
              <a:t>) rozpoczęła się nowa era 'renesansu fascynatorów i kapeluszy' i to nie tylko na Wyspach Brytyjskich ale na całym świecie.</a:t>
            </a:r>
            <a:endParaRPr lang="pl-PL" sz="2000" dirty="0">
              <a:latin typeface="Georgia" pitchFamily="18" charset="0"/>
            </a:endParaRPr>
          </a:p>
        </p:txBody>
      </p:sp>
      <p:pic>
        <p:nvPicPr>
          <p:cNvPr id="7" name="Obraz 6" descr="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3286124"/>
            <a:ext cx="4128000" cy="2736000"/>
          </a:xfrm>
          <a:prstGeom prst="round2DiagRect">
            <a:avLst/>
          </a:prstGeom>
        </p:spPr>
      </p:pic>
      <p:pic>
        <p:nvPicPr>
          <p:cNvPr id="8" name="Obraz 7" descr="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9454" y="3286124"/>
            <a:ext cx="1828560" cy="2736000"/>
          </a:xfrm>
          <a:prstGeom prst="round2DiagRect">
            <a:avLst/>
          </a:prstGeom>
        </p:spPr>
      </p:pic>
      <p:pic>
        <p:nvPicPr>
          <p:cNvPr id="9" name="Obraz 8" descr="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3357562"/>
            <a:ext cx="2331110" cy="2736000"/>
          </a:xfrm>
          <a:prstGeom prst="round2DiagRect">
            <a:avLst/>
          </a:prstGeom>
        </p:spPr>
      </p:pic>
    </p:spTree>
  </p:cSld>
  <p:clrMapOvr>
    <a:masterClrMapping/>
  </p:clrMapOvr>
  <p:transition advTm="10313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357166"/>
            <a:ext cx="6400000" cy="3600000"/>
          </a:xfrm>
          <a:prstGeom prst="round2DiagRect">
            <a:avLst/>
          </a:prstGeom>
        </p:spPr>
      </p:pic>
      <p:pic>
        <p:nvPicPr>
          <p:cNvPr id="6" name="Symbol zastępczy zawartości 5" descr="2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5720" y="3500438"/>
            <a:ext cx="2880000" cy="2880000"/>
          </a:xfrm>
          <a:prstGeom prst="round2DiagRect">
            <a:avLst/>
          </a:prstGeom>
        </p:spPr>
      </p:pic>
      <p:pic>
        <p:nvPicPr>
          <p:cNvPr id="10" name="Obraz 9" descr="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0" y="3429000"/>
            <a:ext cx="3840000" cy="2880000"/>
          </a:xfrm>
          <a:prstGeom prst="round2DiagRect">
            <a:avLst/>
          </a:prstGeom>
        </p:spPr>
      </p:pic>
      <p:pic>
        <p:nvPicPr>
          <p:cNvPr id="11" name="Obraz 10" descr="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714356"/>
            <a:ext cx="1890000" cy="2520000"/>
          </a:xfrm>
          <a:prstGeom prst="round2Diag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Materialy</a:t>
            </a:r>
            <a:endParaRPr lang="pl-PL" dirty="0">
              <a:solidFill>
                <a:schemeClr val="tx1">
                  <a:lumMod val="85000"/>
                  <a:lumOff val="15000"/>
                </a:schemeClr>
              </a:solidFill>
              <a:latin typeface="Bauhaus 93" pitchFamily="82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000" dirty="0" smtClean="0">
                <a:latin typeface="Georgia" pitchFamily="18" charset="0"/>
              </a:rPr>
              <a:t>na początku były to pióra i klejnoty, dzisiaj robi się je z przeróżnych materiałów: najpopularniejsze to </a:t>
            </a:r>
            <a:r>
              <a:rPr lang="pl-PL" sz="2000" dirty="0" err="1" smtClean="0">
                <a:latin typeface="Georgia" pitchFamily="18" charset="0"/>
              </a:rPr>
              <a:t>sinamay</a:t>
            </a:r>
            <a:r>
              <a:rPr lang="pl-PL" sz="2000" dirty="0" smtClean="0">
                <a:latin typeface="Georgia" pitchFamily="18" charset="0"/>
              </a:rPr>
              <a:t> (włókno bananowca manilskiego - pochodzi z Filipin), sizalu - włókno agawy, filcu, innych tkanin. Zdobi się go piórami, cekinami, koralikami, i przede wszystkim woalką. Mocuje sie je za pomocą grzebienia, klipsa, wsuwek lub gumki. </a:t>
            </a:r>
            <a:endParaRPr lang="pl-PL" sz="2000" dirty="0">
              <a:latin typeface="Georgia" pitchFamily="18" charset="0"/>
            </a:endParaRPr>
          </a:p>
        </p:txBody>
      </p:sp>
      <p:pic>
        <p:nvPicPr>
          <p:cNvPr id="8" name="Obraz 7" descr="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4143380"/>
            <a:ext cx="2688000" cy="2016000"/>
          </a:xfrm>
          <a:prstGeom prst="rect">
            <a:avLst/>
          </a:prstGeom>
        </p:spPr>
      </p:pic>
      <p:pic>
        <p:nvPicPr>
          <p:cNvPr id="9" name="Obraz 8" descr="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4143380"/>
            <a:ext cx="3130435" cy="1980000"/>
          </a:xfrm>
          <a:prstGeom prst="rect">
            <a:avLst/>
          </a:prstGeom>
        </p:spPr>
      </p:pic>
      <p:pic>
        <p:nvPicPr>
          <p:cNvPr id="10" name="Obraz 9" descr="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074" y="4143380"/>
            <a:ext cx="2785158" cy="1980000"/>
          </a:xfrm>
          <a:prstGeom prst="rect">
            <a:avLst/>
          </a:prstGeom>
        </p:spPr>
      </p:pic>
    </p:spTree>
  </p:cSld>
  <p:clrMapOvr>
    <a:masterClrMapping/>
  </p:clrMapOvr>
  <p:transition advTm="10203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2143116"/>
            <a:ext cx="2729572" cy="3132000"/>
          </a:xfrm>
          <a:prstGeom prst="round2Diag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</a:rPr>
              <a:t>Fascynatory</a:t>
            </a:r>
            <a:endParaRPr lang="pl-PL" dirty="0">
              <a:solidFill>
                <a:schemeClr val="tx1">
                  <a:lumMod val="85000"/>
                  <a:lumOff val="15000"/>
                </a:schemeClr>
              </a:solidFill>
              <a:latin typeface="Bauhaus 93" pitchFamily="82" charset="0"/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457200" y="1357298"/>
            <a:ext cx="3971924" cy="4768865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000" dirty="0" smtClean="0">
                <a:latin typeface="Georgia" pitchFamily="18" charset="0"/>
              </a:rPr>
              <a:t>Fascynatory  mogą być maleńkie (foto1) lub ogromne(foto 2 i 3) - wszystko zależy od twórcy oraz co najważniejsze osoby która go nosi, oraz co najważniejsze okazji. Takie nakrycia głowy to wykończenie stroju - kropka nad 'i'. Jest to nakrycie głowy które nie przeszkadza i można je nosić bez zdejmowania przez cały czas trwania imprezy. Co najważniejsze, nie tylko nie psuje fryzury ale jest jej świetnym uzupełnieniem.</a:t>
            </a:r>
          </a:p>
        </p:txBody>
      </p:sp>
      <p:pic>
        <p:nvPicPr>
          <p:cNvPr id="5" name="Symbol zastępczy zawartości 4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388" y="1071546"/>
            <a:ext cx="2520000" cy="2016000"/>
          </a:xfrm>
          <a:prstGeom prst="round2DiagRect">
            <a:avLst/>
          </a:prstGeom>
        </p:spPr>
      </p:pic>
      <p:pic>
        <p:nvPicPr>
          <p:cNvPr id="7" name="Obraz 6" descr="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43702" y="3143248"/>
            <a:ext cx="2260512" cy="3384000"/>
          </a:xfrm>
          <a:prstGeom prst="round2DiagRect">
            <a:avLst/>
          </a:prstGeom>
        </p:spPr>
      </p:pic>
    </p:spTree>
  </p:cSld>
  <p:clrMapOvr>
    <a:masterClrMapping/>
  </p:clrMapOvr>
  <p:transition advTm="995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7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1700" dirty="0" smtClean="0">
                <a:latin typeface="Georgia" pitchFamily="18" charset="0"/>
              </a:rPr>
              <a:t>Do zrobienia tego </a:t>
            </a:r>
            <a:r>
              <a:rPr lang="pl-PL" sz="1700" dirty="0" err="1" smtClean="0">
                <a:latin typeface="Georgia" pitchFamily="18" charset="0"/>
              </a:rPr>
              <a:t>fascynatora</a:t>
            </a:r>
            <a:r>
              <a:rPr lang="pl-PL" sz="1700" dirty="0" smtClean="0">
                <a:latin typeface="Georgia" pitchFamily="18" charset="0"/>
              </a:rPr>
              <a:t> potrzebować będziemy filcu w 2 kolorach - udało mi się kupić 2 kapelusze z dobrego jakościowo filcu. tego rodzaju filc to </a:t>
            </a:r>
            <a:r>
              <a:rPr lang="pl-PL" sz="1700" dirty="0" err="1" smtClean="0">
                <a:latin typeface="Georgia" pitchFamily="18" charset="0"/>
              </a:rPr>
              <a:t>suede</a:t>
            </a:r>
            <a:r>
              <a:rPr lang="pl-PL" sz="1700" dirty="0" smtClean="0">
                <a:latin typeface="Georgia" pitchFamily="18" charset="0"/>
              </a:rPr>
              <a:t> - przypomina zamsz, jest cieńszy i szlachetniejszy od pozostałych filców.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700" dirty="0" smtClean="0">
              <a:latin typeface="Georgia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sz="1700" dirty="0">
              <a:latin typeface="Georgia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500034" y="500042"/>
            <a:ext cx="82153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  <a:ea typeface="+mj-ea"/>
                <a:cs typeface="+mj-cs"/>
              </a:rPr>
              <a:t>Jak </a:t>
            </a:r>
            <a:r>
              <a:rPr lang="pl-PL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  <a:ea typeface="+mj-ea"/>
                <a:cs typeface="+mj-cs"/>
              </a:rPr>
              <a:t>powstaja</a:t>
            </a:r>
            <a:r>
              <a:rPr lang="pl-PL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uhaus 93" pitchFamily="82" charset="0"/>
                <a:ea typeface="+mj-ea"/>
                <a:cs typeface="+mj-cs"/>
              </a:rPr>
              <a:t> fascynatory</a:t>
            </a:r>
          </a:p>
        </p:txBody>
      </p:sp>
      <p:pic>
        <p:nvPicPr>
          <p:cNvPr id="4" name="Obraz 3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2786058"/>
            <a:ext cx="6791325" cy="3328035"/>
          </a:xfrm>
          <a:prstGeom prst="round2DiagRect">
            <a:avLst/>
          </a:prstGeom>
        </p:spPr>
      </p:pic>
    </p:spTree>
  </p:cSld>
  <p:clrMapOvr>
    <a:masterClrMapping/>
  </p:clrMapOvr>
  <p:transition advTm="10094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408</Words>
  <Application>Microsoft Office PowerPoint</Application>
  <PresentationFormat>Pokaz na ekranie (4:3)</PresentationFormat>
  <Paragraphs>34</Paragraphs>
  <Slides>16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7" baseType="lpstr">
      <vt:lpstr>Motyw pakietu Office</vt:lpstr>
      <vt:lpstr>Fascynatory </vt:lpstr>
      <vt:lpstr>Historia</vt:lpstr>
      <vt:lpstr>Historia c.d.</vt:lpstr>
      <vt:lpstr>Historia c.d.</vt:lpstr>
      <vt:lpstr>Wspólczesnie</vt:lpstr>
      <vt:lpstr>Slajd 6</vt:lpstr>
      <vt:lpstr>Materialy</vt:lpstr>
      <vt:lpstr>Fascynatory</vt:lpstr>
      <vt:lpstr>Slajd 9</vt:lpstr>
      <vt:lpstr>Jak powstaja fascynatory c.d.</vt:lpstr>
      <vt:lpstr>Jak powstaja fascynatory c.d.</vt:lpstr>
      <vt:lpstr>Jak powstaja fascynatory c.d.</vt:lpstr>
      <vt:lpstr>Jak powstaja fascynatory c.d.</vt:lpstr>
      <vt:lpstr>Jak powstaja fascynatory c.d.</vt:lpstr>
      <vt:lpstr>I gotowe!</vt:lpstr>
      <vt:lpstr>Slajd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Wojtek</dc:creator>
  <cp:lastModifiedBy>Jacek</cp:lastModifiedBy>
  <cp:revision>43</cp:revision>
  <dcterms:created xsi:type="dcterms:W3CDTF">2011-02-13T17:22:22Z</dcterms:created>
  <dcterms:modified xsi:type="dcterms:W3CDTF">2011-09-26T05:00:44Z</dcterms:modified>
</cp:coreProperties>
</file>