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21"/>
  </p:notesMasterIdLst>
  <p:sldIdLst>
    <p:sldId id="256" r:id="rId2"/>
    <p:sldId id="257" r:id="rId3"/>
    <p:sldId id="258" r:id="rId4"/>
    <p:sldId id="277" r:id="rId5"/>
    <p:sldId id="276" r:id="rId6"/>
    <p:sldId id="280" r:id="rId7"/>
    <p:sldId id="279" r:id="rId8"/>
    <p:sldId id="278" r:id="rId9"/>
    <p:sldId id="272" r:id="rId10"/>
    <p:sldId id="275" r:id="rId11"/>
    <p:sldId id="274" r:id="rId12"/>
    <p:sldId id="273" r:id="rId13"/>
    <p:sldId id="271" r:id="rId14"/>
    <p:sldId id="270" r:id="rId15"/>
    <p:sldId id="269" r:id="rId16"/>
    <p:sldId id="268" r:id="rId17"/>
    <p:sldId id="267" r:id="rId18"/>
    <p:sldId id="266" r:id="rId19"/>
    <p:sldId id="282" r:id="rId2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1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BA7203-975F-451D-9B59-50643B4E4596}" type="datetimeFigureOut">
              <a:rPr lang="pl-PL" smtClean="0"/>
              <a:t>2011-08-23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63140C-602E-4CA5-A01C-C8F4FA93A83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33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3140C-602E-4CA5-A01C-C8F4FA93A83A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0976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AF503FB-912A-40CC-B2E1-7FE9A37432EA}" type="datetime1">
              <a:rPr lang="pl-PL" smtClean="0"/>
              <a:t>2011-08-23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D63C896-B753-4D12-8E93-0D2CFB15424D}" type="slidenum">
              <a:rPr lang="pl-PL" smtClean="0"/>
              <a:t>‹#›</a:t>
            </a:fld>
            <a:endParaRPr lang="pl-PL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4826A-0CAA-4378-A05A-E7451263D251}" type="datetime1">
              <a:rPr lang="pl-PL" smtClean="0"/>
              <a:t>2011-08-23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3C896-B753-4D12-8E93-0D2CFB15424D}" type="slidenum">
              <a:rPr lang="pl-PL" smtClean="0"/>
              <a:t>‹#›</a:t>
            </a:fld>
            <a:endParaRPr lang="pl-PL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103E-FD89-49B5-813A-219682B5BE8C}" type="datetime1">
              <a:rPr lang="pl-PL" smtClean="0"/>
              <a:t>2011-08-23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3C896-B753-4D12-8E93-0D2CFB15424D}" type="slidenum">
              <a:rPr lang="pl-PL" smtClean="0"/>
              <a:t>‹#›</a:t>
            </a:fld>
            <a:endParaRPr lang="pl-PL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0E8A9-696B-4063-B2EB-DC3B9853F96D}" type="datetime1">
              <a:rPr lang="pl-PL" smtClean="0"/>
              <a:t>2011-08-23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3C896-B753-4D12-8E93-0D2CFB15424D}" type="slidenum">
              <a:rPr lang="pl-PL" smtClean="0"/>
              <a:t>‹#›</a:t>
            </a:fld>
            <a:endParaRPr lang="pl-PL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9877E-DA55-4FCF-A63A-4B8FF8B64D60}" type="datetime1">
              <a:rPr lang="pl-PL" smtClean="0"/>
              <a:t>2011-08-23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3C896-B753-4D12-8E93-0D2CFB15424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17102-5800-40C8-8998-965F6C3C7B0C}" type="datetime1">
              <a:rPr lang="pl-PL" smtClean="0"/>
              <a:t>2011-08-23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3C896-B753-4D12-8E93-0D2CFB15424D}" type="slidenum">
              <a:rPr lang="pl-PL" smtClean="0"/>
              <a:t>‹#›</a:t>
            </a:fld>
            <a:endParaRPr lang="pl-PL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68D89-C639-45B6-AB06-56349BCF37AC}" type="datetime1">
              <a:rPr lang="pl-PL" smtClean="0"/>
              <a:t>2011-08-23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3C896-B753-4D12-8E93-0D2CFB15424D}" type="slidenum">
              <a:rPr lang="pl-PL" smtClean="0"/>
              <a:t>‹#›</a:t>
            </a:fld>
            <a:endParaRPr lang="pl-PL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B1750-185D-43B4-8E5B-F83A3B44BCBE}" type="datetime1">
              <a:rPr lang="pl-PL" smtClean="0"/>
              <a:t>2011-08-23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3C896-B753-4D12-8E93-0D2CFB15424D}" type="slidenum">
              <a:rPr lang="pl-PL" smtClean="0"/>
              <a:t>‹#›</a:t>
            </a:fld>
            <a:endParaRPr lang="pl-PL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3C2C2-EFF0-4065-A29A-D0F1A57590AD}" type="datetime1">
              <a:rPr lang="pl-PL" smtClean="0"/>
              <a:t>2011-08-23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3C896-B753-4D12-8E93-0D2CFB15424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648D9-DFAC-481A-B131-928703B05AC4}" type="datetime1">
              <a:rPr lang="pl-PL" smtClean="0"/>
              <a:t>2011-08-23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3C896-B753-4D12-8E93-0D2CFB15424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6C814-72EB-44A6-9129-F5893A442765}" type="datetime1">
              <a:rPr lang="pl-PL" smtClean="0"/>
              <a:t>2011-08-23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3C896-B753-4D12-8E93-0D2CFB15424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E41AAE9D-1FFA-4E07-92F5-1ACA446C7518}" type="datetime1">
              <a:rPr lang="pl-PL" smtClean="0"/>
              <a:t>2011-08-23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D63C896-B753-4D12-8E93-0D2CFB15424D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emf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83341" y="1628800"/>
            <a:ext cx="6777318" cy="1872207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Nowoczesny Urząd Gminy </a:t>
            </a:r>
            <a:br>
              <a:rPr lang="pl-PL" dirty="0" smtClean="0"/>
            </a:br>
            <a:r>
              <a:rPr lang="pl-PL" dirty="0" smtClean="0"/>
              <a:t>w Sadkach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Wyniki i rezultaty projektu</a:t>
            </a:r>
          </a:p>
        </p:txBody>
      </p:sp>
      <p:grpSp>
        <p:nvGrpSpPr>
          <p:cNvPr id="4" name="Grupa 3"/>
          <p:cNvGrpSpPr/>
          <p:nvPr/>
        </p:nvGrpSpPr>
        <p:grpSpPr>
          <a:xfrm>
            <a:off x="539552" y="179795"/>
            <a:ext cx="7996212" cy="1016783"/>
            <a:chOff x="539552" y="179795"/>
            <a:chExt cx="7996212" cy="1016783"/>
          </a:xfrm>
        </p:grpSpPr>
        <p:pic>
          <p:nvPicPr>
            <p:cNvPr id="5" name="Picture 2" descr="KAPITAL_LUDZKI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179795"/>
              <a:ext cx="1800200" cy="801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3" descr="herb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2556" y="369500"/>
              <a:ext cx="255588" cy="319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4" descr="UE+EFS_L-kolor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306487"/>
              <a:ext cx="1587500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Prostokąt 7"/>
            <p:cNvSpPr/>
            <p:nvPr/>
          </p:nvSpPr>
          <p:spPr>
            <a:xfrm>
              <a:off x="3244326" y="981134"/>
              <a:ext cx="195204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800" dirty="0" smtClean="0"/>
                <a:t>   „</a:t>
              </a:r>
              <a:r>
                <a:rPr lang="pl-PL" sz="800" dirty="0"/>
                <a:t>CZŁOWIEK – NAJLEPSZA INWESTYCJA”.</a:t>
              </a:r>
            </a:p>
          </p:txBody>
        </p:sp>
      </p:grpSp>
      <p:sp>
        <p:nvSpPr>
          <p:cNvPr id="11" name="Symbol zastępczy stopki 4"/>
          <p:cNvSpPr txBox="1">
            <a:spLocks/>
          </p:cNvSpPr>
          <p:nvPr/>
        </p:nvSpPr>
        <p:spPr>
          <a:xfrm>
            <a:off x="683568" y="5877272"/>
            <a:ext cx="7852196" cy="772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1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dirty="0" smtClean="0"/>
              <a:t>PROJEKT Pt.: „ NOWOCZESNY URZĄD GMINY W SADKACH”.		                                                 NR UDA-POKL.05.02.01-06-024/09-00</a:t>
            </a:r>
          </a:p>
          <a:p>
            <a:r>
              <a:rPr lang="pl-PL" sz="800" dirty="0" smtClean="0"/>
              <a:t> </a:t>
            </a:r>
          </a:p>
          <a:p>
            <a:pPr algn="ctr"/>
            <a:r>
              <a:rPr lang="pl-PL" sz="800" dirty="0" smtClean="0"/>
              <a:t>DZIAŁANIE 5.2 WZMOCNIENIENIE POTENCJAŁU ADMINISTRACJI SAMORZĄDOWEJ PROGRAMU OPERACYJNEGO KAPITAŁ LUDZKI PROJEKT JEST WSPÓŁFINANSOWANY ZE ŚRODKÓW UNI EUROPEJSKIEJ W RAMACH EUROPEJSKIEGO FUNDUSZU SPOŁECZNEGO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3634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94866" y="2420888"/>
            <a:ext cx="8229600" cy="3168352"/>
          </a:xfrm>
        </p:spPr>
        <p:txBody>
          <a:bodyPr/>
          <a:lstStyle/>
          <a:p>
            <a:pPr algn="just"/>
            <a:r>
              <a:rPr lang="pl-PL" dirty="0"/>
              <a:t>Ś</a:t>
            </a:r>
            <a:r>
              <a:rPr lang="pl-PL" dirty="0" smtClean="0"/>
              <a:t>redni wskaźnik zadowolenia z jakości świadczonych usług w urzędzie Gminy Sadki i funkcjonowania Biura Obsługi Klienta w ciągu roku wynosi   </a:t>
            </a:r>
            <a:r>
              <a:rPr lang="pl-PL" b="1" dirty="0" smtClean="0"/>
              <a:t>89,39 %</a:t>
            </a:r>
            <a:endParaRPr lang="pl-PL" b="1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4866" y="1196752"/>
            <a:ext cx="8229600" cy="1008112"/>
          </a:xfrm>
        </p:spPr>
        <p:txBody>
          <a:bodyPr/>
          <a:lstStyle/>
          <a:p>
            <a:r>
              <a:rPr lang="pl-PL" dirty="0" smtClean="0"/>
              <a:t>Wskaźnik zadowolenia</a:t>
            </a:r>
            <a:endParaRPr lang="pl-PL" dirty="0"/>
          </a:p>
        </p:txBody>
      </p:sp>
      <p:sp>
        <p:nvSpPr>
          <p:cNvPr id="5" name="Symbol zastępczy stopki 4"/>
          <p:cNvSpPr txBox="1">
            <a:spLocks/>
          </p:cNvSpPr>
          <p:nvPr/>
        </p:nvSpPr>
        <p:spPr>
          <a:xfrm>
            <a:off x="683568" y="5877272"/>
            <a:ext cx="7852196" cy="772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1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smtClean="0"/>
              <a:t>PROJEKT Pt.: „ NOWOCZESNY URZĄD GMINY W SADKACH”.		                                                 NR UDA-POKL.05.02.01-06-024/09-00</a:t>
            </a:r>
          </a:p>
          <a:p>
            <a:r>
              <a:rPr lang="pl-PL" sz="800" smtClean="0"/>
              <a:t> </a:t>
            </a:r>
          </a:p>
          <a:p>
            <a:pPr algn="ctr"/>
            <a:r>
              <a:rPr lang="pl-PL" sz="800" smtClean="0"/>
              <a:t>DZIAŁANIE 5.2 WZMOCNIENIENIE POTENCJAŁU ADMINISTRACJI SAMORZĄDOWEJ PROGRAMU OPERACYJNEGO KAPITAŁ LUDZKI PROJEKT JEST WSPÓŁFINANSOWANY ZE ŚRODKÓW UNI EUROPEJSKIEJ W RAMACH EUROPEJSKIEGO FUNDUSZU SPOŁECZNEGO</a:t>
            </a:r>
          </a:p>
          <a:p>
            <a:endParaRPr lang="pl-PL" dirty="0"/>
          </a:p>
        </p:txBody>
      </p:sp>
      <p:grpSp>
        <p:nvGrpSpPr>
          <p:cNvPr id="11" name="Grupa 10"/>
          <p:cNvGrpSpPr/>
          <p:nvPr/>
        </p:nvGrpSpPr>
        <p:grpSpPr>
          <a:xfrm>
            <a:off x="539552" y="179795"/>
            <a:ext cx="7996212" cy="800933"/>
            <a:chOff x="539552" y="179795"/>
            <a:chExt cx="7996212" cy="814396"/>
          </a:xfrm>
        </p:grpSpPr>
        <p:pic>
          <p:nvPicPr>
            <p:cNvPr id="12" name="Picture 2" descr="KAPITAL_LUDZKI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179795"/>
              <a:ext cx="1800200" cy="801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3" descr="herb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2556" y="369500"/>
              <a:ext cx="255588" cy="319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" descr="UE+EFS_L-kolor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306487"/>
              <a:ext cx="1587500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Prostokąt 14"/>
            <p:cNvSpPr/>
            <p:nvPr/>
          </p:nvSpPr>
          <p:spPr>
            <a:xfrm>
              <a:off x="3244326" y="778747"/>
              <a:ext cx="195204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800" dirty="0" smtClean="0"/>
                <a:t>   „</a:t>
              </a:r>
              <a:r>
                <a:rPr lang="pl-PL" sz="800" dirty="0"/>
                <a:t>CZŁOWIEK – NAJLEPSZA INWESTYCJA”.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372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348881"/>
            <a:ext cx="8229600" cy="2808311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Uprzejmości urzędników</a:t>
            </a:r>
          </a:p>
          <a:p>
            <a:r>
              <a:rPr lang="pl-PL" dirty="0" smtClean="0"/>
              <a:t>Oznakowania i właściwego kierowania w Urzędzie,</a:t>
            </a:r>
          </a:p>
          <a:p>
            <a:r>
              <a:rPr lang="pl-PL" dirty="0" smtClean="0"/>
              <a:t>Pomocy przy wypełnianiu dokumentów,</a:t>
            </a:r>
          </a:p>
          <a:p>
            <a:r>
              <a:rPr lang="pl-PL" dirty="0" smtClean="0"/>
              <a:t>Szybkości obsługi</a:t>
            </a:r>
          </a:p>
          <a:p>
            <a:r>
              <a:rPr lang="pl-PL" dirty="0" smtClean="0"/>
              <a:t>Dostępności miejsc, gdzie można usiąść i poczekać na załatwienie sprawy,</a:t>
            </a:r>
          </a:p>
          <a:p>
            <a:r>
              <a:rPr lang="pl-PL" dirty="0" smtClean="0"/>
              <a:t>Zaangażowania urzędnika w dana sprawę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4866" y="1196752"/>
            <a:ext cx="8229600" cy="1008112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pl-PL" sz="4000" dirty="0">
                <a:solidFill>
                  <a:schemeClr val="tx2">
                    <a:lumMod val="75000"/>
                  </a:schemeClr>
                </a:solidFill>
                <a:ea typeface="+mn-ea"/>
                <a:cs typeface="+mn-cs"/>
              </a:rPr>
              <a:t>Klienci najbardziej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ea typeface="+mn-ea"/>
                <a:cs typeface="+mn-cs"/>
              </a:rPr>
              <a:t>zadowoleni </a:t>
            </a:r>
            <a:r>
              <a:rPr lang="pl-PL" sz="4000" dirty="0">
                <a:solidFill>
                  <a:schemeClr val="tx2">
                    <a:lumMod val="75000"/>
                  </a:schemeClr>
                </a:solidFill>
                <a:ea typeface="+mn-ea"/>
                <a:cs typeface="+mn-cs"/>
              </a:rPr>
              <a:t>są z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ea typeface="+mn-ea"/>
                <a:cs typeface="+mn-cs"/>
              </a:rPr>
              <a:t>:</a:t>
            </a:r>
            <a:endParaRPr lang="pl-PL" sz="4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Symbol zastępczy stopki 4"/>
          <p:cNvSpPr txBox="1">
            <a:spLocks/>
          </p:cNvSpPr>
          <p:nvPr/>
        </p:nvSpPr>
        <p:spPr>
          <a:xfrm>
            <a:off x="683568" y="5877272"/>
            <a:ext cx="7852196" cy="772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1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dirty="0" smtClean="0"/>
              <a:t>PROJEKT Pt.: „ NOWOCZESNY URZĄD GMINY W SADKACH”.		                                                 NR UDA-POKL.05.02.01-06-024/09-00</a:t>
            </a:r>
          </a:p>
          <a:p>
            <a:r>
              <a:rPr lang="pl-PL" sz="800" dirty="0" smtClean="0"/>
              <a:t> </a:t>
            </a:r>
          </a:p>
          <a:p>
            <a:pPr algn="ctr"/>
            <a:r>
              <a:rPr lang="pl-PL" sz="800" dirty="0" smtClean="0"/>
              <a:t>DZIAŁANIE 5.2 WZMOCNIENIENIE POTENCJAŁU ADMINISTRACJI SAMORZĄDOWEJ PROGRAMU OPERACYJNEGO KAPITAŁ LUDZKI PROJEKT JEST WSPÓŁFINANSOWANY ZE ŚRODKÓW UNI EUROPEJSKIEJ W RAMACH EUROPEJSKIEGO FUNDUSZU SPOŁECZNEGO</a:t>
            </a:r>
          </a:p>
          <a:p>
            <a:endParaRPr lang="pl-PL" dirty="0"/>
          </a:p>
        </p:txBody>
      </p:sp>
      <p:grpSp>
        <p:nvGrpSpPr>
          <p:cNvPr id="11" name="Grupa 10"/>
          <p:cNvGrpSpPr/>
          <p:nvPr/>
        </p:nvGrpSpPr>
        <p:grpSpPr>
          <a:xfrm>
            <a:off x="539552" y="179795"/>
            <a:ext cx="7996212" cy="800933"/>
            <a:chOff x="539552" y="179795"/>
            <a:chExt cx="7996212" cy="814396"/>
          </a:xfrm>
        </p:grpSpPr>
        <p:pic>
          <p:nvPicPr>
            <p:cNvPr id="12" name="Picture 2" descr="KAPITAL_LUDZKI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179795"/>
              <a:ext cx="1800200" cy="801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3" descr="herb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2556" y="369500"/>
              <a:ext cx="255588" cy="319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" descr="UE+EFS_L-kolor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306487"/>
              <a:ext cx="1587500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Prostokąt 14"/>
            <p:cNvSpPr/>
            <p:nvPr/>
          </p:nvSpPr>
          <p:spPr>
            <a:xfrm>
              <a:off x="3244326" y="778747"/>
              <a:ext cx="195204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800" dirty="0" smtClean="0"/>
                <a:t>   „</a:t>
              </a:r>
              <a:r>
                <a:rPr lang="pl-PL" sz="800" dirty="0"/>
                <a:t>CZŁOWIEK – NAJLEPSZA INWESTYCJA”.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372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345235"/>
          </a:xfrm>
        </p:spPr>
        <p:txBody>
          <a:bodyPr/>
          <a:lstStyle/>
          <a:p>
            <a:pPr marL="274320" lvl="0" indent="-274320" algn="just">
              <a:spcBef>
                <a:spcPts val="600"/>
              </a:spcBef>
              <a:buClr>
                <a:srgbClr val="B13F9A"/>
              </a:buClr>
              <a:buSzPct val="73000"/>
              <a:buFont typeface="Wingdings 2"/>
              <a:buChar char=""/>
            </a:pPr>
            <a:r>
              <a:rPr lang="pl-PL" sz="2600" dirty="0">
                <a:solidFill>
                  <a:prstClr val="black"/>
                </a:solidFill>
                <a:latin typeface="Trebuchet MS"/>
              </a:rPr>
              <a:t>W badaniu </a:t>
            </a:r>
            <a:r>
              <a:rPr lang="pl-PL" sz="2600" dirty="0" smtClean="0">
                <a:solidFill>
                  <a:prstClr val="black"/>
                </a:solidFill>
                <a:latin typeface="Trebuchet MS"/>
              </a:rPr>
              <a:t>prowadzonym od września 2010r. do 29 lipca 2011r. udział </a:t>
            </a:r>
            <a:r>
              <a:rPr lang="pl-PL" sz="2600" dirty="0">
                <a:solidFill>
                  <a:prstClr val="black"/>
                </a:solidFill>
                <a:latin typeface="Trebuchet MS"/>
              </a:rPr>
              <a:t>wzięło </a:t>
            </a:r>
            <a:r>
              <a:rPr lang="pl-PL" sz="2600" b="1" dirty="0" smtClean="0">
                <a:solidFill>
                  <a:prstClr val="black"/>
                </a:solidFill>
                <a:latin typeface="Trebuchet MS"/>
              </a:rPr>
              <a:t>77</a:t>
            </a:r>
            <a:r>
              <a:rPr lang="pl-PL" sz="2600" dirty="0" smtClean="0">
                <a:solidFill>
                  <a:prstClr val="black"/>
                </a:solidFill>
                <a:latin typeface="Trebuchet MS"/>
              </a:rPr>
              <a:t> </a:t>
            </a:r>
            <a:r>
              <a:rPr lang="pl-PL" sz="2600" dirty="0">
                <a:solidFill>
                  <a:prstClr val="black"/>
                </a:solidFill>
                <a:latin typeface="Trebuchet MS"/>
              </a:rPr>
              <a:t>osób, które odpowiedziały na  zestaw 13 pytań.</a:t>
            </a:r>
          </a:p>
          <a:p>
            <a:pPr marL="274320" lvl="0" indent="0" algn="just">
              <a:spcBef>
                <a:spcPts val="600"/>
              </a:spcBef>
              <a:buClr>
                <a:srgbClr val="B13F9A"/>
              </a:buClr>
              <a:buSzPct val="73000"/>
              <a:buNone/>
            </a:pPr>
            <a:endParaRPr lang="pl-PL" sz="2600" dirty="0">
              <a:solidFill>
                <a:prstClr val="black"/>
              </a:solidFill>
              <a:latin typeface="Trebuchet MS"/>
            </a:endParaRPr>
          </a:p>
          <a:p>
            <a:pPr marL="274320" lvl="0" indent="-274320" algn="just">
              <a:spcBef>
                <a:spcPts val="600"/>
              </a:spcBef>
              <a:buClr>
                <a:srgbClr val="B13F9A"/>
              </a:buClr>
              <a:buSzPct val="73000"/>
              <a:buFont typeface="Wingdings 2"/>
              <a:buChar char=""/>
            </a:pPr>
            <a:r>
              <a:rPr lang="pl-PL" sz="2600" dirty="0">
                <a:solidFill>
                  <a:prstClr val="black"/>
                </a:solidFill>
                <a:latin typeface="Trebuchet MS"/>
              </a:rPr>
              <a:t>Ogólny poziom zrozumienia treści i przejrzystości przekazu wynosi </a:t>
            </a:r>
            <a:r>
              <a:rPr lang="pl-PL" sz="2600" u="sng" dirty="0" smtClean="0">
                <a:solidFill>
                  <a:prstClr val="black"/>
                </a:solidFill>
                <a:latin typeface="Trebuchet MS"/>
              </a:rPr>
              <a:t>90,79%</a:t>
            </a:r>
            <a:endParaRPr lang="pl-PL" sz="2600" u="sng" dirty="0">
              <a:solidFill>
                <a:prstClr val="black"/>
              </a:solidFill>
              <a:latin typeface="Trebuchet MS"/>
            </a:endParaRPr>
          </a:p>
          <a:p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4866" y="1196752"/>
            <a:ext cx="8229600" cy="1008112"/>
          </a:xfrm>
        </p:spPr>
        <p:txBody>
          <a:bodyPr>
            <a:noAutofit/>
          </a:bodyPr>
          <a:lstStyle/>
          <a:p>
            <a:r>
              <a:rPr lang="pl-PL" sz="3600" i="1" u="sng" dirty="0" smtClean="0"/>
              <a:t>Monitorowanie oceny jasności treści                        i przejrzystości przekazu karty usługi</a:t>
            </a:r>
            <a:endParaRPr lang="pl-PL" sz="3600" i="1" u="sng" dirty="0"/>
          </a:p>
        </p:txBody>
      </p:sp>
      <p:sp>
        <p:nvSpPr>
          <p:cNvPr id="5" name="Symbol zastępczy stopki 4"/>
          <p:cNvSpPr txBox="1">
            <a:spLocks/>
          </p:cNvSpPr>
          <p:nvPr/>
        </p:nvSpPr>
        <p:spPr>
          <a:xfrm>
            <a:off x="683568" y="5877272"/>
            <a:ext cx="7852196" cy="772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1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smtClean="0"/>
              <a:t>PROJEKT Pt.: „ NOWOCZESNY URZĄD GMINY W SADKACH”.		                                                 NR UDA-POKL.05.02.01-06-024/09-00</a:t>
            </a:r>
          </a:p>
          <a:p>
            <a:r>
              <a:rPr lang="pl-PL" sz="800" smtClean="0"/>
              <a:t> </a:t>
            </a:r>
          </a:p>
          <a:p>
            <a:pPr algn="ctr"/>
            <a:r>
              <a:rPr lang="pl-PL" sz="800" smtClean="0"/>
              <a:t>DZIAŁANIE 5.2 WZMOCNIENIENIE POTENCJAŁU ADMINISTRACJI SAMORZĄDOWEJ PROGRAMU OPERACYJNEGO KAPITAŁ LUDZKI PROJEKT JEST WSPÓŁFINANSOWANY ZE ŚRODKÓW UNI EUROPEJSKIEJ W RAMACH EUROPEJSKIEGO FUNDUSZU SPOŁECZNEGO</a:t>
            </a:r>
          </a:p>
          <a:p>
            <a:endParaRPr lang="pl-PL" dirty="0"/>
          </a:p>
        </p:txBody>
      </p:sp>
      <p:grpSp>
        <p:nvGrpSpPr>
          <p:cNvPr id="11" name="Grupa 10"/>
          <p:cNvGrpSpPr/>
          <p:nvPr/>
        </p:nvGrpSpPr>
        <p:grpSpPr>
          <a:xfrm>
            <a:off x="539552" y="179795"/>
            <a:ext cx="7996212" cy="800933"/>
            <a:chOff x="539552" y="179795"/>
            <a:chExt cx="7996212" cy="814396"/>
          </a:xfrm>
        </p:grpSpPr>
        <p:pic>
          <p:nvPicPr>
            <p:cNvPr id="12" name="Picture 2" descr="KAPITAL_LUDZKI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179795"/>
              <a:ext cx="1800200" cy="801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3" descr="herb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2556" y="369500"/>
              <a:ext cx="255588" cy="319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" descr="UE+EFS_L-kolor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306487"/>
              <a:ext cx="1587500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Prostokąt 14"/>
            <p:cNvSpPr/>
            <p:nvPr/>
          </p:nvSpPr>
          <p:spPr>
            <a:xfrm>
              <a:off x="3244326" y="778747"/>
              <a:ext cx="195204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800" dirty="0" smtClean="0"/>
                <a:t>   „</a:t>
              </a:r>
              <a:r>
                <a:rPr lang="pl-PL" sz="800" dirty="0"/>
                <a:t>CZŁOWIEK – NAJLEPSZA INWESTYCJA”.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372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1700808"/>
            <a:ext cx="8424936" cy="4176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4866" y="1124744"/>
            <a:ext cx="8229600" cy="432048"/>
          </a:xfrm>
        </p:spPr>
        <p:txBody>
          <a:bodyPr>
            <a:normAutofit fontScale="90000"/>
          </a:bodyPr>
          <a:lstStyle/>
          <a:p>
            <a:endParaRPr lang="pl-PL" dirty="0"/>
          </a:p>
        </p:txBody>
      </p:sp>
      <p:sp>
        <p:nvSpPr>
          <p:cNvPr id="5" name="Symbol zastępczy stopki 4"/>
          <p:cNvSpPr txBox="1">
            <a:spLocks/>
          </p:cNvSpPr>
          <p:nvPr/>
        </p:nvSpPr>
        <p:spPr>
          <a:xfrm>
            <a:off x="683568" y="5877272"/>
            <a:ext cx="7852196" cy="772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1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smtClean="0"/>
              <a:t>PROJEKT Pt.: „ NOWOCZESNY URZĄD GMINY W SADKACH”.		                                                 NR UDA-POKL.05.02.01-06-024/09-00</a:t>
            </a:r>
          </a:p>
          <a:p>
            <a:r>
              <a:rPr lang="pl-PL" sz="800" smtClean="0"/>
              <a:t> </a:t>
            </a:r>
          </a:p>
          <a:p>
            <a:pPr algn="ctr"/>
            <a:r>
              <a:rPr lang="pl-PL" sz="800" smtClean="0"/>
              <a:t>DZIAŁANIE 5.2 WZMOCNIENIENIE POTENCJAŁU ADMINISTRACJI SAMORZĄDOWEJ PROGRAMU OPERACYJNEGO KAPITAŁ LUDZKI PROJEKT JEST WSPÓŁFINANSOWANY ZE ŚRODKÓW UNI EUROPEJSKIEJ W RAMACH EUROPEJSKIEGO FUNDUSZU SPOŁECZNEGO</a:t>
            </a:r>
          </a:p>
          <a:p>
            <a:endParaRPr lang="pl-PL" dirty="0"/>
          </a:p>
        </p:txBody>
      </p:sp>
      <p:grpSp>
        <p:nvGrpSpPr>
          <p:cNvPr id="11" name="Grupa 10"/>
          <p:cNvGrpSpPr/>
          <p:nvPr/>
        </p:nvGrpSpPr>
        <p:grpSpPr>
          <a:xfrm>
            <a:off x="539552" y="179795"/>
            <a:ext cx="7996212" cy="800933"/>
            <a:chOff x="539552" y="179795"/>
            <a:chExt cx="7996212" cy="814396"/>
          </a:xfrm>
        </p:grpSpPr>
        <p:pic>
          <p:nvPicPr>
            <p:cNvPr id="12" name="Picture 2" descr="KAPITAL_LUDZKI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179795"/>
              <a:ext cx="1800200" cy="801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3" descr="herb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2556" y="369500"/>
              <a:ext cx="255588" cy="319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" descr="UE+EFS_L-kolor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306487"/>
              <a:ext cx="1587500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Prostokąt 14"/>
            <p:cNvSpPr/>
            <p:nvPr/>
          </p:nvSpPr>
          <p:spPr>
            <a:xfrm>
              <a:off x="3244326" y="778747"/>
              <a:ext cx="195204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800" dirty="0" smtClean="0"/>
                <a:t>   „</a:t>
              </a:r>
              <a:r>
                <a:rPr lang="pl-PL" sz="800" dirty="0"/>
                <a:t>CZŁOWIEK – NAJLEPSZA INWESTYCJA”.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372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/>
          </a:bodyPr>
          <a:lstStyle/>
          <a:p>
            <a:pPr marL="388620" lvl="0" algn="just">
              <a:spcBef>
                <a:spcPts val="600"/>
              </a:spcBef>
              <a:buClr>
                <a:srgbClr val="94C600"/>
              </a:buClr>
              <a:buSzPct val="70000"/>
              <a:buFont typeface="Wingdings"/>
              <a:buChar char=""/>
            </a:pPr>
            <a:r>
              <a:rPr lang="pl-PL" sz="1800" dirty="0">
                <a:solidFill>
                  <a:prstClr val="black"/>
                </a:solidFill>
                <a:latin typeface="Century Schoolbook"/>
              </a:rPr>
              <a:t>Po przeanalizowaniu odpowiedzi do poszczególnych pytań zamieszczonych w ankiecie stwierdzić można, że karty usług są jasne, przejrzyste i zrozumiałe dla mieszkańców.  </a:t>
            </a:r>
          </a:p>
          <a:p>
            <a:pPr marL="388620" lvl="0" algn="just">
              <a:spcBef>
                <a:spcPts val="600"/>
              </a:spcBef>
              <a:buClr>
                <a:srgbClr val="94C600"/>
              </a:buClr>
              <a:buSzPct val="70000"/>
              <a:buFont typeface="Wingdings"/>
              <a:buChar char=""/>
            </a:pPr>
            <a:r>
              <a:rPr lang="pl-PL" sz="1800" dirty="0">
                <a:solidFill>
                  <a:prstClr val="black"/>
                </a:solidFill>
                <a:latin typeface="Century Schoolbook"/>
              </a:rPr>
              <a:t>Wszystkie osoby wypełniające kwestionariusz ankiety odpowiadali na pytania „Tak</a:t>
            </a:r>
            <a:r>
              <a:rPr lang="pl-PL" sz="1800" dirty="0" smtClean="0">
                <a:solidFill>
                  <a:prstClr val="black"/>
                </a:solidFill>
                <a:latin typeface="Century Schoolbook"/>
              </a:rPr>
              <a:t>”, </a:t>
            </a:r>
            <a:r>
              <a:rPr lang="pl-PL" sz="1800" dirty="0">
                <a:solidFill>
                  <a:prstClr val="black"/>
                </a:solidFill>
                <a:latin typeface="Century Schoolbook"/>
              </a:rPr>
              <a:t>„Raczej </a:t>
            </a:r>
            <a:r>
              <a:rPr lang="pl-PL" sz="1800" dirty="0" smtClean="0">
                <a:solidFill>
                  <a:prstClr val="black"/>
                </a:solidFill>
                <a:latin typeface="Century Schoolbook"/>
              </a:rPr>
              <a:t>Tak ”, ” Raczej Nie”, „Nie”. </a:t>
            </a:r>
            <a:endParaRPr lang="pl-PL" sz="1800" dirty="0">
              <a:solidFill>
                <a:prstClr val="black"/>
              </a:solidFill>
              <a:latin typeface="Century Schoolbook"/>
            </a:endParaRPr>
          </a:p>
          <a:p>
            <a:pPr marL="388620" lvl="0" algn="just">
              <a:spcBef>
                <a:spcPts val="600"/>
              </a:spcBef>
              <a:buClr>
                <a:srgbClr val="94C600"/>
              </a:buClr>
              <a:buSzPct val="70000"/>
              <a:buFont typeface="Wingdings"/>
              <a:buChar char=""/>
            </a:pPr>
            <a:r>
              <a:rPr lang="pl-PL" sz="1800" dirty="0">
                <a:solidFill>
                  <a:prstClr val="black"/>
                </a:solidFill>
                <a:latin typeface="Century Schoolbook"/>
              </a:rPr>
              <a:t>Najbardziej zrozumiałymi odpowiedziami jakie zaznaczali ankietowani, była odpowiedź na pytanie „Gdzie dokonać opłaty</a:t>
            </a:r>
            <a:r>
              <a:rPr lang="pl-PL" sz="1800" dirty="0" smtClean="0">
                <a:solidFill>
                  <a:prstClr val="black"/>
                </a:solidFill>
                <a:latin typeface="Century Schoolbook"/>
              </a:rPr>
              <a:t>, jakie są opłaty za wykonanie usługi oraz  czy karta usług zawiera wystarczające informacje </a:t>
            </a:r>
            <a:r>
              <a:rPr lang="pl-PL" sz="1800" dirty="0" err="1" smtClean="0">
                <a:solidFill>
                  <a:prstClr val="black"/>
                </a:solidFill>
                <a:latin typeface="Century Schoolbook"/>
              </a:rPr>
              <a:t>tele</a:t>
            </a:r>
            <a:r>
              <a:rPr lang="pl-PL" sz="1800" dirty="0" smtClean="0">
                <a:solidFill>
                  <a:prstClr val="black"/>
                </a:solidFill>
                <a:latin typeface="Century Schoolbook"/>
              </a:rPr>
              <a:t>-adresowe”.</a:t>
            </a:r>
          </a:p>
          <a:p>
            <a:pPr marL="388620" lvl="0" algn="just">
              <a:spcBef>
                <a:spcPts val="600"/>
              </a:spcBef>
              <a:buClr>
                <a:srgbClr val="94C600"/>
              </a:buClr>
              <a:buSzPct val="70000"/>
              <a:buFont typeface="Wingdings"/>
              <a:buChar char=""/>
            </a:pPr>
            <a:r>
              <a:rPr lang="pl-PL" sz="1800" dirty="0" smtClean="0">
                <a:latin typeface="Century Schoolbook" pitchFamily="18" charset="0"/>
              </a:rPr>
              <a:t>Niezrozumienie  pojawiło się w pytaniach: jakie dokumenty musi mieć przy sobie, aby załatwić daną sprawę,  kto jest odpowiedzialny za realizację usługi, jak i gdzie można odwołać się od decyzji, jakie są opłaty za wykonanie usługi oraz w pytaniu czy karta usługi pomogła w załatwieniu sprawy.</a:t>
            </a:r>
            <a:endParaRPr lang="pl-PL" sz="1800" dirty="0">
              <a:latin typeface="Century Schoolbook" pitchFamily="18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4866" y="1011111"/>
            <a:ext cx="8229600" cy="617689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Wyniki i wnioski</a:t>
            </a:r>
            <a:endParaRPr lang="pl-PL" dirty="0"/>
          </a:p>
        </p:txBody>
      </p:sp>
      <p:sp>
        <p:nvSpPr>
          <p:cNvPr id="5" name="Symbol zastępczy stopki 4"/>
          <p:cNvSpPr txBox="1">
            <a:spLocks/>
          </p:cNvSpPr>
          <p:nvPr/>
        </p:nvSpPr>
        <p:spPr>
          <a:xfrm>
            <a:off x="683568" y="5877272"/>
            <a:ext cx="7852196" cy="772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1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smtClean="0"/>
              <a:t>PROJEKT Pt.: „ NOWOCZESNY URZĄD GMINY W SADKACH”.		                                                 NR UDA-POKL.05.02.01-06-024/09-00</a:t>
            </a:r>
          </a:p>
          <a:p>
            <a:r>
              <a:rPr lang="pl-PL" sz="800" smtClean="0"/>
              <a:t> </a:t>
            </a:r>
          </a:p>
          <a:p>
            <a:pPr algn="ctr"/>
            <a:r>
              <a:rPr lang="pl-PL" sz="800" smtClean="0"/>
              <a:t>DZIAŁANIE 5.2 WZMOCNIENIENIE POTENCJAŁU ADMINISTRACJI SAMORZĄDOWEJ PROGRAMU OPERACYJNEGO KAPITAŁ LUDZKI PROJEKT JEST WSPÓŁFINANSOWANY ZE ŚRODKÓW UNI EUROPEJSKIEJ W RAMACH EUROPEJSKIEGO FUNDUSZU SPOŁECZNEGO</a:t>
            </a:r>
          </a:p>
          <a:p>
            <a:endParaRPr lang="pl-PL" dirty="0"/>
          </a:p>
        </p:txBody>
      </p:sp>
      <p:grpSp>
        <p:nvGrpSpPr>
          <p:cNvPr id="11" name="Grupa 10"/>
          <p:cNvGrpSpPr/>
          <p:nvPr/>
        </p:nvGrpSpPr>
        <p:grpSpPr>
          <a:xfrm>
            <a:off x="539552" y="179795"/>
            <a:ext cx="7996212" cy="800933"/>
            <a:chOff x="539552" y="179795"/>
            <a:chExt cx="7996212" cy="814396"/>
          </a:xfrm>
        </p:grpSpPr>
        <p:pic>
          <p:nvPicPr>
            <p:cNvPr id="12" name="Picture 2" descr="KAPITAL_LUDZKI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179795"/>
              <a:ext cx="1800200" cy="801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3" descr="herb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2556" y="369500"/>
              <a:ext cx="255588" cy="319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" descr="UE+EFS_L-kolor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306487"/>
              <a:ext cx="1587500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Prostokąt 14"/>
            <p:cNvSpPr/>
            <p:nvPr/>
          </p:nvSpPr>
          <p:spPr>
            <a:xfrm>
              <a:off x="3244326" y="778747"/>
              <a:ext cx="195204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800" dirty="0" smtClean="0"/>
                <a:t>   „</a:t>
              </a:r>
              <a:r>
                <a:rPr lang="pl-PL" sz="800" dirty="0"/>
                <a:t>CZŁOWIEK – NAJLEPSZA INWESTYCJA”.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372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492897"/>
            <a:ext cx="8229600" cy="3240360"/>
          </a:xfrm>
        </p:spPr>
        <p:txBody>
          <a:bodyPr/>
          <a:lstStyle/>
          <a:p>
            <a:pPr marL="331470" lvl="0" indent="-285750" algn="just">
              <a:spcBef>
                <a:spcPts val="600"/>
              </a:spcBef>
              <a:buClr>
                <a:srgbClr val="94C600"/>
              </a:buClr>
              <a:buSzPct val="70000"/>
              <a:buFont typeface="Wingdings"/>
              <a:buChar char=""/>
            </a:pPr>
            <a:r>
              <a:rPr lang="pl-PL" sz="1800" dirty="0">
                <a:solidFill>
                  <a:prstClr val="black"/>
                </a:solidFill>
                <a:latin typeface="Century Schoolbook"/>
              </a:rPr>
              <a:t>Stanowisko ds. obsługi Rady Gminy prowadzi szczegółowy rejestr uchwał podjętych przez Radę Gminy Sadki,</a:t>
            </a:r>
          </a:p>
          <a:p>
            <a:pPr marL="331470" lvl="0" indent="-285750" algn="just">
              <a:spcBef>
                <a:spcPts val="600"/>
              </a:spcBef>
              <a:buClr>
                <a:srgbClr val="94C600"/>
              </a:buClr>
              <a:buSzPct val="70000"/>
              <a:buFont typeface="Wingdings"/>
              <a:buChar char=""/>
            </a:pPr>
            <a:endParaRPr lang="pl-PL" sz="1800" dirty="0">
              <a:solidFill>
                <a:prstClr val="black"/>
              </a:solidFill>
              <a:latin typeface="Century Schoolbook"/>
            </a:endParaRPr>
          </a:p>
          <a:p>
            <a:pPr marL="331470" lvl="0" indent="-285750" algn="just">
              <a:spcBef>
                <a:spcPts val="600"/>
              </a:spcBef>
              <a:buClr>
                <a:srgbClr val="94C600"/>
              </a:buClr>
              <a:buSzPct val="70000"/>
              <a:buFont typeface="Wingdings"/>
              <a:buChar char=""/>
            </a:pPr>
            <a:r>
              <a:rPr lang="pl-PL" sz="1800" dirty="0">
                <a:solidFill>
                  <a:prstClr val="black"/>
                </a:solidFill>
                <a:latin typeface="Century Schoolbook"/>
              </a:rPr>
              <a:t>Rada Gminy w ciągu trwania projektu (od maja 2010r do </a:t>
            </a:r>
            <a:r>
              <a:rPr lang="pl-PL" sz="1800" dirty="0" smtClean="0">
                <a:solidFill>
                  <a:prstClr val="black"/>
                </a:solidFill>
                <a:latin typeface="Century Schoolbook"/>
              </a:rPr>
              <a:t>lipca 2011r</a:t>
            </a:r>
            <a:r>
              <a:rPr lang="pl-PL" sz="1800" dirty="0">
                <a:solidFill>
                  <a:prstClr val="black"/>
                </a:solidFill>
                <a:latin typeface="Century Schoolbook"/>
              </a:rPr>
              <a:t>) przyjęła łącznie </a:t>
            </a:r>
            <a:r>
              <a:rPr lang="pl-PL" sz="1800" b="1" dirty="0" smtClean="0">
                <a:solidFill>
                  <a:prstClr val="black"/>
                </a:solidFill>
                <a:latin typeface="Century Schoolbook"/>
              </a:rPr>
              <a:t>73 </a:t>
            </a:r>
            <a:r>
              <a:rPr lang="pl-PL" sz="1800" dirty="0" smtClean="0">
                <a:solidFill>
                  <a:prstClr val="black"/>
                </a:solidFill>
                <a:latin typeface="Century Schoolbook"/>
              </a:rPr>
              <a:t>uchwały,</a:t>
            </a:r>
            <a:endParaRPr lang="pl-PL" sz="1800" dirty="0">
              <a:solidFill>
                <a:prstClr val="black"/>
              </a:solidFill>
              <a:latin typeface="Century Schoolbook"/>
            </a:endParaRPr>
          </a:p>
          <a:p>
            <a:pPr marL="45720" lvl="0" indent="0" algn="just">
              <a:spcBef>
                <a:spcPts val="600"/>
              </a:spcBef>
              <a:buClr>
                <a:srgbClr val="94C600"/>
              </a:buClr>
              <a:buSzPct val="70000"/>
              <a:buNone/>
            </a:pPr>
            <a:endParaRPr lang="pl-PL" sz="1800" dirty="0">
              <a:solidFill>
                <a:prstClr val="black"/>
              </a:solidFill>
              <a:latin typeface="Century Schoolbook"/>
            </a:endParaRPr>
          </a:p>
          <a:p>
            <a:pPr marL="331470" lvl="0" indent="-285750" algn="just">
              <a:spcBef>
                <a:spcPts val="600"/>
              </a:spcBef>
              <a:buClr>
                <a:srgbClr val="94C600"/>
              </a:buClr>
              <a:buSzPct val="70000"/>
              <a:buFont typeface="Wingdings"/>
              <a:buChar char=""/>
            </a:pPr>
            <a:r>
              <a:rPr lang="pl-PL" sz="1800" dirty="0">
                <a:solidFill>
                  <a:prstClr val="black"/>
                </a:solidFill>
                <a:latin typeface="Century Schoolbook"/>
              </a:rPr>
              <a:t>Obecnie nie wystąpiły uchwały uchylone przez wojewodę Kujawsko-Pomorskiego,</a:t>
            </a:r>
          </a:p>
          <a:p>
            <a:pPr marL="331470" lvl="0" indent="-285750" algn="just">
              <a:spcBef>
                <a:spcPts val="600"/>
              </a:spcBef>
              <a:buClr>
                <a:srgbClr val="94C600"/>
              </a:buClr>
              <a:buSzPct val="70000"/>
              <a:buFont typeface="Wingdings"/>
              <a:buChar char=""/>
            </a:pPr>
            <a:endParaRPr lang="pl-PL" sz="1800" dirty="0">
              <a:solidFill>
                <a:prstClr val="black"/>
              </a:solidFill>
              <a:latin typeface="Century Schoolbook"/>
            </a:endParaRPr>
          </a:p>
          <a:p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4866" y="1196752"/>
            <a:ext cx="8229600" cy="1008112"/>
          </a:xfrm>
        </p:spPr>
        <p:txBody>
          <a:bodyPr/>
          <a:lstStyle/>
          <a:p>
            <a:r>
              <a:rPr lang="pl-PL" dirty="0" smtClean="0"/>
              <a:t>Monitoring uchwał</a:t>
            </a:r>
            <a:endParaRPr lang="pl-PL" dirty="0"/>
          </a:p>
        </p:txBody>
      </p:sp>
      <p:sp>
        <p:nvSpPr>
          <p:cNvPr id="5" name="Symbol zastępczy stopki 4"/>
          <p:cNvSpPr txBox="1">
            <a:spLocks/>
          </p:cNvSpPr>
          <p:nvPr/>
        </p:nvSpPr>
        <p:spPr>
          <a:xfrm>
            <a:off x="683568" y="5877272"/>
            <a:ext cx="7852196" cy="772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1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smtClean="0"/>
              <a:t>PROJEKT Pt.: „ NOWOCZESNY URZĄD GMINY W SADKACH”.		                                                 NR UDA-POKL.05.02.01-06-024/09-00</a:t>
            </a:r>
          </a:p>
          <a:p>
            <a:r>
              <a:rPr lang="pl-PL" sz="800" smtClean="0"/>
              <a:t> </a:t>
            </a:r>
          </a:p>
          <a:p>
            <a:pPr algn="ctr"/>
            <a:r>
              <a:rPr lang="pl-PL" sz="800" smtClean="0"/>
              <a:t>DZIAŁANIE 5.2 WZMOCNIENIENIE POTENCJAŁU ADMINISTRACJI SAMORZĄDOWEJ PROGRAMU OPERACYJNEGO KAPITAŁ LUDZKI PROJEKT JEST WSPÓŁFINANSOWANY ZE ŚRODKÓW UNI EUROPEJSKIEJ W RAMACH EUROPEJSKIEGO FUNDUSZU SPOŁECZNEGO</a:t>
            </a:r>
          </a:p>
          <a:p>
            <a:endParaRPr lang="pl-PL" dirty="0"/>
          </a:p>
        </p:txBody>
      </p:sp>
      <p:grpSp>
        <p:nvGrpSpPr>
          <p:cNvPr id="11" name="Grupa 10"/>
          <p:cNvGrpSpPr/>
          <p:nvPr/>
        </p:nvGrpSpPr>
        <p:grpSpPr>
          <a:xfrm>
            <a:off x="539552" y="179795"/>
            <a:ext cx="7996212" cy="800933"/>
            <a:chOff x="539552" y="179795"/>
            <a:chExt cx="7996212" cy="814396"/>
          </a:xfrm>
        </p:grpSpPr>
        <p:pic>
          <p:nvPicPr>
            <p:cNvPr id="12" name="Picture 2" descr="KAPITAL_LUDZKI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179795"/>
              <a:ext cx="1800200" cy="801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3" descr="herb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2556" y="369500"/>
              <a:ext cx="255588" cy="319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" descr="UE+EFS_L-kolor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306487"/>
              <a:ext cx="1587500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Prostokąt 14"/>
            <p:cNvSpPr/>
            <p:nvPr/>
          </p:nvSpPr>
          <p:spPr>
            <a:xfrm>
              <a:off x="3244326" y="778747"/>
              <a:ext cx="195204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800" dirty="0" smtClean="0"/>
                <a:t>   „</a:t>
              </a:r>
              <a:r>
                <a:rPr lang="pl-PL" sz="800" dirty="0"/>
                <a:t>CZŁOWIEK – NAJLEPSZA INWESTYCJA”.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372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636911"/>
            <a:ext cx="8229600" cy="2952329"/>
          </a:xfrm>
        </p:spPr>
        <p:txBody>
          <a:bodyPr/>
          <a:lstStyle/>
          <a:p>
            <a:pPr marL="331470" lvl="0" indent="-285750" algn="just">
              <a:spcBef>
                <a:spcPts val="600"/>
              </a:spcBef>
              <a:buClr>
                <a:srgbClr val="94C600"/>
              </a:buClr>
              <a:buSzPct val="70000"/>
              <a:buFont typeface="Wingdings"/>
              <a:buChar char=""/>
            </a:pPr>
            <a:r>
              <a:rPr lang="pl-PL" sz="1800" dirty="0" smtClean="0">
                <a:solidFill>
                  <a:prstClr val="black"/>
                </a:solidFill>
                <a:latin typeface="Century Schoolbook"/>
              </a:rPr>
              <a:t>Ilość </a:t>
            </a:r>
            <a:r>
              <a:rPr lang="pl-PL" sz="1800" dirty="0">
                <a:solidFill>
                  <a:prstClr val="black"/>
                </a:solidFill>
                <a:latin typeface="Century Schoolbook"/>
              </a:rPr>
              <a:t>wydanych decyzji </a:t>
            </a:r>
            <a:r>
              <a:rPr lang="pl-PL" sz="1800" dirty="0" smtClean="0">
                <a:solidFill>
                  <a:prstClr val="black"/>
                </a:solidFill>
                <a:latin typeface="Century Schoolbook"/>
              </a:rPr>
              <a:t>podczas trwania projektu od </a:t>
            </a:r>
            <a:r>
              <a:rPr lang="pl-PL" sz="1800" dirty="0">
                <a:solidFill>
                  <a:prstClr val="black"/>
                </a:solidFill>
                <a:latin typeface="Century Schoolbook"/>
              </a:rPr>
              <a:t>maja 2010 do </a:t>
            </a:r>
            <a:r>
              <a:rPr lang="pl-PL" sz="1800" dirty="0" smtClean="0">
                <a:solidFill>
                  <a:prstClr val="black"/>
                </a:solidFill>
                <a:latin typeface="Century Schoolbook"/>
              </a:rPr>
              <a:t>lipca </a:t>
            </a:r>
            <a:r>
              <a:rPr lang="pl-PL" sz="1800" dirty="0">
                <a:solidFill>
                  <a:prstClr val="black"/>
                </a:solidFill>
                <a:latin typeface="Century Schoolbook"/>
              </a:rPr>
              <a:t>2011 wynosi łącznie </a:t>
            </a:r>
            <a:r>
              <a:rPr lang="pl-PL" sz="1800" b="1" dirty="0" smtClean="0">
                <a:solidFill>
                  <a:prstClr val="black"/>
                </a:solidFill>
                <a:latin typeface="Century Schoolbook"/>
              </a:rPr>
              <a:t>3258</a:t>
            </a:r>
            <a:r>
              <a:rPr lang="pl-PL" sz="1800" dirty="0" smtClean="0">
                <a:solidFill>
                  <a:prstClr val="black"/>
                </a:solidFill>
                <a:latin typeface="Century Schoolbook"/>
              </a:rPr>
              <a:t>, </a:t>
            </a:r>
            <a:r>
              <a:rPr lang="pl-PL" sz="1800" dirty="0">
                <a:solidFill>
                  <a:prstClr val="black"/>
                </a:solidFill>
                <a:latin typeface="Century Schoolbook"/>
              </a:rPr>
              <a:t>w tym 1 decyzja wydana po terminie,</a:t>
            </a:r>
          </a:p>
          <a:p>
            <a:pPr marL="331470" lvl="0" indent="-285750" algn="just">
              <a:spcBef>
                <a:spcPts val="600"/>
              </a:spcBef>
              <a:buClr>
                <a:srgbClr val="94C600"/>
              </a:buClr>
              <a:buSzPct val="70000"/>
              <a:buFont typeface="Wingdings"/>
              <a:buChar char=""/>
            </a:pPr>
            <a:r>
              <a:rPr lang="pl-PL" sz="1800" dirty="0">
                <a:solidFill>
                  <a:prstClr val="black"/>
                </a:solidFill>
                <a:latin typeface="Century Schoolbook"/>
              </a:rPr>
              <a:t>Najwięcej decyzji wydaje się w:</a:t>
            </a:r>
          </a:p>
          <a:p>
            <a:pPr marL="754380" lvl="1" indent="-342900" algn="just">
              <a:buClr>
                <a:srgbClr val="94C600"/>
              </a:buClr>
              <a:buSzPct val="80000"/>
              <a:buFont typeface="+mj-lt"/>
              <a:buAutoNum type="arabicPeriod"/>
            </a:pPr>
            <a:r>
              <a:rPr lang="pl-PL" sz="1500" dirty="0" err="1">
                <a:solidFill>
                  <a:prstClr val="black"/>
                </a:solidFill>
                <a:latin typeface="Century Schoolbook"/>
              </a:rPr>
              <a:t>RFiB</a:t>
            </a:r>
            <a:r>
              <a:rPr lang="pl-PL" sz="1500" dirty="0">
                <a:solidFill>
                  <a:prstClr val="black"/>
                </a:solidFill>
                <a:latin typeface="Century Schoolbook"/>
              </a:rPr>
              <a:t> – </a:t>
            </a:r>
            <a:r>
              <a:rPr lang="pl-PL" sz="1500" b="1" dirty="0" smtClean="0">
                <a:solidFill>
                  <a:prstClr val="black"/>
                </a:solidFill>
                <a:latin typeface="Century Schoolbook"/>
              </a:rPr>
              <a:t>2730</a:t>
            </a:r>
            <a:r>
              <a:rPr lang="pl-PL" sz="1500" dirty="0" smtClean="0">
                <a:solidFill>
                  <a:prstClr val="black"/>
                </a:solidFill>
                <a:latin typeface="Century Schoolbook"/>
              </a:rPr>
              <a:t> </a:t>
            </a:r>
            <a:r>
              <a:rPr lang="pl-PL" sz="1500" dirty="0">
                <a:solidFill>
                  <a:prstClr val="black"/>
                </a:solidFill>
                <a:latin typeface="Century Schoolbook"/>
              </a:rPr>
              <a:t>decyzji</a:t>
            </a:r>
          </a:p>
          <a:p>
            <a:pPr marL="754380" lvl="1" indent="-342900" algn="just">
              <a:buClr>
                <a:srgbClr val="94C600"/>
              </a:buClr>
              <a:buSzPct val="80000"/>
              <a:buFont typeface="+mj-lt"/>
              <a:buAutoNum type="arabicPeriod"/>
            </a:pPr>
            <a:r>
              <a:rPr lang="pl-PL" sz="1500" dirty="0" err="1" smtClean="0">
                <a:solidFill>
                  <a:prstClr val="black"/>
                </a:solidFill>
                <a:latin typeface="Century Schoolbook"/>
              </a:rPr>
              <a:t>RiOŚ</a:t>
            </a:r>
            <a:r>
              <a:rPr lang="pl-PL" sz="1500" dirty="0" smtClean="0">
                <a:solidFill>
                  <a:prstClr val="black"/>
                </a:solidFill>
                <a:latin typeface="Century Schoolbook"/>
              </a:rPr>
              <a:t> – </a:t>
            </a:r>
            <a:r>
              <a:rPr lang="pl-PL" sz="1500" b="1" dirty="0" smtClean="0">
                <a:solidFill>
                  <a:prstClr val="black"/>
                </a:solidFill>
                <a:latin typeface="Century Schoolbook"/>
              </a:rPr>
              <a:t>156</a:t>
            </a:r>
            <a:r>
              <a:rPr lang="pl-PL" sz="1500" dirty="0" smtClean="0">
                <a:solidFill>
                  <a:prstClr val="black"/>
                </a:solidFill>
                <a:latin typeface="Century Schoolbook"/>
              </a:rPr>
              <a:t> decyzji</a:t>
            </a:r>
          </a:p>
          <a:p>
            <a:pPr marL="754380" lvl="1" indent="-342900" algn="just">
              <a:buClr>
                <a:srgbClr val="94C600"/>
              </a:buClr>
              <a:buSzPct val="80000"/>
              <a:buFont typeface="+mj-lt"/>
              <a:buAutoNum type="arabicPeriod"/>
            </a:pPr>
            <a:r>
              <a:rPr lang="pl-PL" sz="1500" dirty="0">
                <a:solidFill>
                  <a:prstClr val="black"/>
                </a:solidFill>
                <a:latin typeface="Century Schoolbook"/>
              </a:rPr>
              <a:t>SRG</a:t>
            </a:r>
            <a:r>
              <a:rPr lang="pl-PL" sz="1500" dirty="0" smtClean="0">
                <a:solidFill>
                  <a:prstClr val="black"/>
                </a:solidFill>
                <a:latin typeface="Century Schoolbook"/>
              </a:rPr>
              <a:t>  </a:t>
            </a:r>
            <a:r>
              <a:rPr lang="pl-PL" sz="1500" dirty="0">
                <a:solidFill>
                  <a:prstClr val="black"/>
                </a:solidFill>
                <a:latin typeface="Century Schoolbook"/>
              </a:rPr>
              <a:t>– </a:t>
            </a:r>
            <a:r>
              <a:rPr lang="pl-PL" sz="1500" b="1" dirty="0" smtClean="0">
                <a:solidFill>
                  <a:prstClr val="black"/>
                </a:solidFill>
                <a:latin typeface="Century Schoolbook"/>
              </a:rPr>
              <a:t>140</a:t>
            </a:r>
            <a:r>
              <a:rPr lang="pl-PL" sz="1500" dirty="0" smtClean="0">
                <a:solidFill>
                  <a:prstClr val="black"/>
                </a:solidFill>
                <a:latin typeface="Century Schoolbook"/>
              </a:rPr>
              <a:t> </a:t>
            </a:r>
            <a:r>
              <a:rPr lang="pl-PL" sz="1500" dirty="0">
                <a:solidFill>
                  <a:prstClr val="black"/>
                </a:solidFill>
                <a:latin typeface="Century Schoolbook"/>
              </a:rPr>
              <a:t>decyzji</a:t>
            </a:r>
          </a:p>
          <a:p>
            <a:pPr marL="754380" lvl="1" indent="-342900" algn="just">
              <a:buClr>
                <a:srgbClr val="94C600"/>
              </a:buClr>
              <a:buSzPct val="80000"/>
              <a:buFont typeface="+mj-lt"/>
              <a:buAutoNum type="arabicPeriod"/>
            </a:pPr>
            <a:r>
              <a:rPr lang="pl-PL" sz="1500" dirty="0" smtClean="0">
                <a:solidFill>
                  <a:prstClr val="black"/>
                </a:solidFill>
                <a:latin typeface="Century Schoolbook"/>
              </a:rPr>
              <a:t>RSO – </a:t>
            </a:r>
            <a:r>
              <a:rPr lang="pl-PL" sz="1500" b="1" dirty="0" smtClean="0">
                <a:solidFill>
                  <a:prstClr val="black"/>
                </a:solidFill>
                <a:latin typeface="Century Schoolbook"/>
              </a:rPr>
              <a:t>108</a:t>
            </a:r>
            <a:r>
              <a:rPr lang="pl-PL" sz="1500" dirty="0" smtClean="0">
                <a:solidFill>
                  <a:prstClr val="black"/>
                </a:solidFill>
                <a:latin typeface="Century Schoolbook"/>
              </a:rPr>
              <a:t> </a:t>
            </a:r>
            <a:r>
              <a:rPr lang="pl-PL" sz="1500" dirty="0">
                <a:solidFill>
                  <a:prstClr val="black"/>
                </a:solidFill>
                <a:latin typeface="Century Schoolbook"/>
              </a:rPr>
              <a:t>decyzji</a:t>
            </a:r>
          </a:p>
          <a:p>
            <a:pPr marL="754380" lvl="1" indent="-342900" algn="just">
              <a:buClr>
                <a:srgbClr val="94C600"/>
              </a:buClr>
              <a:buSzPct val="80000"/>
              <a:buFont typeface="+mj-lt"/>
              <a:buAutoNum type="arabicPeriod"/>
            </a:pPr>
            <a:r>
              <a:rPr lang="pl-PL" sz="1500" dirty="0" err="1">
                <a:solidFill>
                  <a:prstClr val="black"/>
                </a:solidFill>
                <a:latin typeface="Century Schoolbook"/>
              </a:rPr>
              <a:t>RIiGM</a:t>
            </a:r>
            <a:r>
              <a:rPr lang="pl-PL" sz="1500" dirty="0">
                <a:solidFill>
                  <a:prstClr val="black"/>
                </a:solidFill>
                <a:latin typeface="Century Schoolbook"/>
              </a:rPr>
              <a:t> – </a:t>
            </a:r>
            <a:r>
              <a:rPr lang="pl-PL" sz="1500" b="1" dirty="0" smtClean="0">
                <a:solidFill>
                  <a:prstClr val="black"/>
                </a:solidFill>
                <a:latin typeface="Century Schoolbook"/>
              </a:rPr>
              <a:t>93</a:t>
            </a:r>
            <a:r>
              <a:rPr lang="pl-PL" sz="1500" dirty="0" smtClean="0">
                <a:solidFill>
                  <a:prstClr val="black"/>
                </a:solidFill>
                <a:latin typeface="Century Schoolbook"/>
              </a:rPr>
              <a:t> </a:t>
            </a:r>
            <a:r>
              <a:rPr lang="pl-PL" sz="1500" dirty="0">
                <a:solidFill>
                  <a:prstClr val="black"/>
                </a:solidFill>
                <a:latin typeface="Century Schoolbook"/>
              </a:rPr>
              <a:t>decyzji</a:t>
            </a:r>
          </a:p>
          <a:p>
            <a:pPr marL="754380" lvl="1" indent="-342900" algn="just">
              <a:buClr>
                <a:srgbClr val="94C600"/>
              </a:buClr>
              <a:buSzPct val="80000"/>
              <a:buFont typeface="+mj-lt"/>
              <a:buAutoNum type="arabicPeriod"/>
            </a:pPr>
            <a:r>
              <a:rPr lang="pl-PL" sz="1500" dirty="0">
                <a:solidFill>
                  <a:prstClr val="black"/>
                </a:solidFill>
                <a:latin typeface="Century Schoolbook"/>
              </a:rPr>
              <a:t>USC – </a:t>
            </a:r>
            <a:r>
              <a:rPr lang="pl-PL" sz="1500" b="1" dirty="0" smtClean="0">
                <a:solidFill>
                  <a:prstClr val="black"/>
                </a:solidFill>
                <a:latin typeface="Century Schoolbook"/>
              </a:rPr>
              <a:t>31</a:t>
            </a:r>
            <a:r>
              <a:rPr lang="pl-PL" sz="1500" dirty="0" smtClean="0">
                <a:solidFill>
                  <a:prstClr val="black"/>
                </a:solidFill>
                <a:latin typeface="Century Schoolbook"/>
              </a:rPr>
              <a:t> decyzji</a:t>
            </a:r>
            <a:endParaRPr lang="pl-PL" sz="1500" dirty="0">
              <a:solidFill>
                <a:prstClr val="black"/>
              </a:solidFill>
              <a:latin typeface="Century Schoolbook"/>
            </a:endParaRPr>
          </a:p>
          <a:p>
            <a:pPr marL="45720" lvl="0" indent="0" algn="just">
              <a:spcBef>
                <a:spcPts val="600"/>
              </a:spcBef>
              <a:buClr>
                <a:srgbClr val="94C600"/>
              </a:buClr>
              <a:buSzPct val="70000"/>
              <a:buNone/>
            </a:pPr>
            <a:endParaRPr lang="pl-PL" sz="1800" dirty="0">
              <a:solidFill>
                <a:prstClr val="black"/>
              </a:solidFill>
              <a:latin typeface="Century Schoolbook"/>
            </a:endParaRPr>
          </a:p>
          <a:p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679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Monitoring decyzji</a:t>
            </a:r>
            <a:endParaRPr lang="pl-PL" dirty="0"/>
          </a:p>
        </p:txBody>
      </p:sp>
      <p:sp>
        <p:nvSpPr>
          <p:cNvPr id="5" name="Symbol zastępczy stopki 4"/>
          <p:cNvSpPr txBox="1">
            <a:spLocks/>
          </p:cNvSpPr>
          <p:nvPr/>
        </p:nvSpPr>
        <p:spPr>
          <a:xfrm>
            <a:off x="683568" y="5877272"/>
            <a:ext cx="7852196" cy="772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1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smtClean="0"/>
              <a:t>PROJEKT Pt.: „ NOWOCZESNY URZĄD GMINY W SADKACH”.		                                                 NR UDA-POKL.05.02.01-06-024/09-00</a:t>
            </a:r>
          </a:p>
          <a:p>
            <a:r>
              <a:rPr lang="pl-PL" sz="800" smtClean="0"/>
              <a:t> </a:t>
            </a:r>
          </a:p>
          <a:p>
            <a:pPr algn="ctr"/>
            <a:r>
              <a:rPr lang="pl-PL" sz="800" smtClean="0"/>
              <a:t>DZIAŁANIE 5.2 WZMOCNIENIENIE POTENCJAŁU ADMINISTRACJI SAMORZĄDOWEJ PROGRAMU OPERACYJNEGO KAPITAŁ LUDZKI PROJEKT JEST WSPÓŁFINANSOWANY ZE ŚRODKÓW UNI EUROPEJSKIEJ W RAMACH EUROPEJSKIEGO FUNDUSZU SPOŁECZNEGO</a:t>
            </a:r>
          </a:p>
          <a:p>
            <a:endParaRPr lang="pl-PL" dirty="0"/>
          </a:p>
        </p:txBody>
      </p:sp>
      <p:grpSp>
        <p:nvGrpSpPr>
          <p:cNvPr id="11" name="Grupa 10"/>
          <p:cNvGrpSpPr/>
          <p:nvPr/>
        </p:nvGrpSpPr>
        <p:grpSpPr>
          <a:xfrm>
            <a:off x="539552" y="179795"/>
            <a:ext cx="7996212" cy="800933"/>
            <a:chOff x="539552" y="179795"/>
            <a:chExt cx="7996212" cy="814396"/>
          </a:xfrm>
        </p:grpSpPr>
        <p:pic>
          <p:nvPicPr>
            <p:cNvPr id="12" name="Picture 2" descr="KAPITAL_LUDZKI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179795"/>
              <a:ext cx="1800200" cy="801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3" descr="herb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2556" y="369500"/>
              <a:ext cx="255588" cy="319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" descr="UE+EFS_L-kolor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306487"/>
              <a:ext cx="1587500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Prostokąt 14"/>
            <p:cNvSpPr/>
            <p:nvPr/>
          </p:nvSpPr>
          <p:spPr>
            <a:xfrm>
              <a:off x="3244326" y="778747"/>
              <a:ext cx="195204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800" dirty="0" smtClean="0"/>
                <a:t>   „</a:t>
              </a:r>
              <a:r>
                <a:rPr lang="pl-PL" sz="800" dirty="0"/>
                <a:t>CZŁOWIEK – NAJLEPSZA INWESTYCJA”.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372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94866" y="2204864"/>
            <a:ext cx="8229600" cy="3129211"/>
          </a:xfrm>
        </p:spPr>
        <p:txBody>
          <a:bodyPr>
            <a:normAutofit/>
          </a:bodyPr>
          <a:lstStyle/>
          <a:p>
            <a:pPr algn="just"/>
            <a:r>
              <a:rPr lang="pl-PL" sz="1800" dirty="0" smtClean="0">
                <a:latin typeface="Century Schoolbook" pitchFamily="18" charset="0"/>
              </a:rPr>
              <a:t>W czasie trwania </a:t>
            </a:r>
            <a:r>
              <a:rPr lang="pl-PL" sz="1800" dirty="0" smtClean="0">
                <a:latin typeface="Century Schoolbook" pitchFamily="18" charset="0"/>
              </a:rPr>
              <a:t>projektu pracownicy Urzędu </a:t>
            </a:r>
            <a:r>
              <a:rPr lang="pl-PL" sz="1800" dirty="0" smtClean="0">
                <a:latin typeface="Century Schoolbook" pitchFamily="18" charset="0"/>
              </a:rPr>
              <a:t>Gminy w Sadkach </a:t>
            </a:r>
            <a:r>
              <a:rPr lang="pl-PL" sz="1800" dirty="0" smtClean="0">
                <a:latin typeface="Century Schoolbook" pitchFamily="18" charset="0"/>
              </a:rPr>
              <a:t>zamieszczali </a:t>
            </a:r>
            <a:r>
              <a:rPr lang="pl-PL" sz="1800" dirty="0" smtClean="0">
                <a:latin typeface="Century Schoolbook" pitchFamily="18" charset="0"/>
              </a:rPr>
              <a:t>płatne ogłoszenia w prasie.</a:t>
            </a:r>
          </a:p>
          <a:p>
            <a:pPr algn="just"/>
            <a:endParaRPr lang="pl-PL" sz="1800" dirty="0" smtClean="0">
              <a:latin typeface="Century Schoolbook" pitchFamily="18" charset="0"/>
            </a:endParaRPr>
          </a:p>
          <a:p>
            <a:pPr algn="just"/>
            <a:r>
              <a:rPr lang="pl-PL" sz="1800" dirty="0" smtClean="0">
                <a:latin typeface="Century Schoolbook" pitchFamily="18" charset="0"/>
              </a:rPr>
              <a:t> Od maja 2010 do lipca 2011 poniesiono wydatek </a:t>
            </a:r>
            <a:r>
              <a:rPr lang="pl-PL" sz="1800" b="1" dirty="0" smtClean="0">
                <a:latin typeface="Century Schoolbook" pitchFamily="18" charset="0"/>
              </a:rPr>
              <a:t>3.932,11</a:t>
            </a:r>
            <a:r>
              <a:rPr lang="pl-PL" sz="1800" dirty="0" smtClean="0">
                <a:latin typeface="Century Schoolbook" pitchFamily="18" charset="0"/>
              </a:rPr>
              <a:t> zł.</a:t>
            </a:r>
          </a:p>
          <a:p>
            <a:pPr algn="just"/>
            <a:endParaRPr lang="pl-PL" sz="1800" dirty="0" smtClean="0">
              <a:latin typeface="Century Schoolbook" pitchFamily="18" charset="0"/>
            </a:endParaRPr>
          </a:p>
          <a:p>
            <a:pPr algn="just"/>
            <a:r>
              <a:rPr lang="pl-PL" sz="1800" dirty="0" smtClean="0">
                <a:latin typeface="Century Schoolbook" pitchFamily="18" charset="0"/>
              </a:rPr>
              <a:t>Płatne ogłoszenia były zamieszczane przez referat rolnictwa i ochrony środowiska, inwestycji, gospodarki przestrzennej i mieszkaniowej oraz na stanowisku ds. promocji, a także przez kierownika projektu – sekretarza gminy</a:t>
            </a:r>
          </a:p>
          <a:p>
            <a:pPr algn="just"/>
            <a:endParaRPr lang="pl-PL" sz="1800" dirty="0">
              <a:latin typeface="Century Schoolbook" pitchFamily="18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4866" y="1268760"/>
            <a:ext cx="8229600" cy="648072"/>
          </a:xfrm>
        </p:spPr>
        <p:txBody>
          <a:bodyPr>
            <a:noAutofit/>
          </a:bodyPr>
          <a:lstStyle/>
          <a:p>
            <a:r>
              <a:rPr lang="pl-PL" sz="3600" dirty="0" smtClean="0"/>
              <a:t>Wykaz wydatków na ogłoszenia płatne</a:t>
            </a:r>
            <a:endParaRPr lang="pl-PL" sz="3600" dirty="0"/>
          </a:p>
        </p:txBody>
      </p:sp>
      <p:sp>
        <p:nvSpPr>
          <p:cNvPr id="5" name="Symbol zastępczy stopki 4"/>
          <p:cNvSpPr txBox="1">
            <a:spLocks/>
          </p:cNvSpPr>
          <p:nvPr/>
        </p:nvSpPr>
        <p:spPr>
          <a:xfrm>
            <a:off x="683568" y="5877272"/>
            <a:ext cx="7852196" cy="772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1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smtClean="0"/>
              <a:t>PROJEKT Pt.: „ NOWOCZESNY URZĄD GMINY W SADKACH”.		                                                 NR UDA-POKL.05.02.01-06-024/09-00</a:t>
            </a:r>
          </a:p>
          <a:p>
            <a:r>
              <a:rPr lang="pl-PL" sz="800" smtClean="0"/>
              <a:t> </a:t>
            </a:r>
          </a:p>
          <a:p>
            <a:pPr algn="ctr"/>
            <a:r>
              <a:rPr lang="pl-PL" sz="800" smtClean="0"/>
              <a:t>DZIAŁANIE 5.2 WZMOCNIENIENIE POTENCJAŁU ADMINISTRACJI SAMORZĄDOWEJ PROGRAMU OPERACYJNEGO KAPITAŁ LUDZKI PROJEKT JEST WSPÓŁFINANSOWANY ZE ŚRODKÓW UNI EUROPEJSKIEJ W RAMACH EUROPEJSKIEGO FUNDUSZU SPOŁECZNEGO</a:t>
            </a:r>
          </a:p>
          <a:p>
            <a:endParaRPr lang="pl-PL" dirty="0"/>
          </a:p>
        </p:txBody>
      </p:sp>
      <p:grpSp>
        <p:nvGrpSpPr>
          <p:cNvPr id="11" name="Grupa 10"/>
          <p:cNvGrpSpPr/>
          <p:nvPr/>
        </p:nvGrpSpPr>
        <p:grpSpPr>
          <a:xfrm>
            <a:off x="539552" y="179795"/>
            <a:ext cx="7996212" cy="800933"/>
            <a:chOff x="539552" y="179795"/>
            <a:chExt cx="7996212" cy="814396"/>
          </a:xfrm>
        </p:grpSpPr>
        <p:pic>
          <p:nvPicPr>
            <p:cNvPr id="12" name="Picture 2" descr="KAPITAL_LUDZKI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179795"/>
              <a:ext cx="1800200" cy="801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3" descr="herb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2556" y="369500"/>
              <a:ext cx="255588" cy="319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" descr="UE+EFS_L-kolor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306487"/>
              <a:ext cx="1587500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Prostokąt 14"/>
            <p:cNvSpPr/>
            <p:nvPr/>
          </p:nvSpPr>
          <p:spPr>
            <a:xfrm>
              <a:off x="3244326" y="778747"/>
              <a:ext cx="195204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800" dirty="0" smtClean="0"/>
                <a:t>   „</a:t>
              </a:r>
              <a:r>
                <a:rPr lang="pl-PL" sz="800" dirty="0"/>
                <a:t>CZŁOWIEK – NAJLEPSZA INWESTYCJA”.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372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204865"/>
            <a:ext cx="8229600" cy="34563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400" dirty="0" smtClean="0"/>
              <a:t>W czasie trwania projektu  od 7 lipca 2010 do 29 lipca 2011 z Biuro Obsługi Klienta skorzystało </a:t>
            </a:r>
            <a:r>
              <a:rPr lang="pl-PL" sz="2400" b="1" dirty="0" smtClean="0"/>
              <a:t>685 osób</a:t>
            </a:r>
            <a:r>
              <a:rPr lang="pl-PL" sz="2400" dirty="0" smtClean="0"/>
              <a:t>:</a:t>
            </a:r>
          </a:p>
          <a:p>
            <a:pPr marL="0" indent="0" algn="just">
              <a:buNone/>
            </a:pPr>
            <a:endParaRPr lang="pl-PL" sz="2400" dirty="0" smtClean="0"/>
          </a:p>
          <a:p>
            <a:pPr algn="just"/>
            <a:r>
              <a:rPr lang="pl-PL" sz="2400" dirty="0" smtClean="0"/>
              <a:t> 352 kobiety</a:t>
            </a:r>
          </a:p>
          <a:p>
            <a:pPr algn="just"/>
            <a:endParaRPr lang="pl-PL" sz="2400" dirty="0" smtClean="0"/>
          </a:p>
          <a:p>
            <a:pPr algn="just"/>
            <a:r>
              <a:rPr lang="pl-PL" sz="2400" dirty="0" smtClean="0"/>
              <a:t> 333 mężczyzn</a:t>
            </a:r>
            <a:endParaRPr lang="pl-PL" sz="24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06164" y="1268760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pl-PL" sz="4000" dirty="0" smtClean="0"/>
              <a:t>Liczba klientów korzystających z BOK</a:t>
            </a:r>
            <a:endParaRPr lang="pl-PL" sz="4000" dirty="0"/>
          </a:p>
        </p:txBody>
      </p:sp>
      <p:sp>
        <p:nvSpPr>
          <p:cNvPr id="5" name="Symbol zastępczy stopki 4"/>
          <p:cNvSpPr txBox="1">
            <a:spLocks/>
          </p:cNvSpPr>
          <p:nvPr/>
        </p:nvSpPr>
        <p:spPr>
          <a:xfrm>
            <a:off x="683568" y="5877272"/>
            <a:ext cx="7852196" cy="772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1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smtClean="0"/>
              <a:t>PROJEKT Pt.: „ NOWOCZESNY URZĄD GMINY W SADKACH”.		                                                 NR UDA-POKL.05.02.01-06-024/09-00</a:t>
            </a:r>
          </a:p>
          <a:p>
            <a:r>
              <a:rPr lang="pl-PL" sz="800" smtClean="0"/>
              <a:t> </a:t>
            </a:r>
          </a:p>
          <a:p>
            <a:pPr algn="ctr"/>
            <a:r>
              <a:rPr lang="pl-PL" sz="800" smtClean="0"/>
              <a:t>DZIAŁANIE 5.2 WZMOCNIENIENIE POTENCJAŁU ADMINISTRACJI SAMORZĄDOWEJ PROGRAMU OPERACYJNEGO KAPITAŁ LUDZKI PROJEKT JEST WSPÓŁFINANSOWANY ZE ŚRODKÓW UNI EUROPEJSKIEJ W RAMACH EUROPEJSKIEGO FUNDUSZU SPOŁECZNEGO</a:t>
            </a:r>
          </a:p>
          <a:p>
            <a:endParaRPr lang="pl-PL" dirty="0"/>
          </a:p>
        </p:txBody>
      </p:sp>
      <p:grpSp>
        <p:nvGrpSpPr>
          <p:cNvPr id="11" name="Grupa 10"/>
          <p:cNvGrpSpPr/>
          <p:nvPr/>
        </p:nvGrpSpPr>
        <p:grpSpPr>
          <a:xfrm>
            <a:off x="539552" y="179795"/>
            <a:ext cx="7996212" cy="800933"/>
            <a:chOff x="539552" y="179795"/>
            <a:chExt cx="7996212" cy="814396"/>
          </a:xfrm>
        </p:grpSpPr>
        <p:pic>
          <p:nvPicPr>
            <p:cNvPr id="12" name="Picture 2" descr="KAPITAL_LUDZKI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179795"/>
              <a:ext cx="1800200" cy="801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3" descr="herb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2556" y="369500"/>
              <a:ext cx="255588" cy="319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" descr="UE+EFS_L-kolor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306487"/>
              <a:ext cx="1587500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Prostokąt 14"/>
            <p:cNvSpPr/>
            <p:nvPr/>
          </p:nvSpPr>
          <p:spPr>
            <a:xfrm>
              <a:off x="3244326" y="778747"/>
              <a:ext cx="195204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800" dirty="0" smtClean="0"/>
                <a:t>   „</a:t>
              </a:r>
              <a:r>
                <a:rPr lang="pl-PL" sz="800" dirty="0"/>
                <a:t>CZŁOWIEK – NAJLEPSZA INWESTYCJA”.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372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47664" y="4149080"/>
            <a:ext cx="7139136" cy="19770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dirty="0" smtClean="0"/>
              <a:t>Alicja </a:t>
            </a:r>
            <a:r>
              <a:rPr lang="pl-PL" sz="1800" dirty="0" err="1" smtClean="0"/>
              <a:t>Sommertag</a:t>
            </a:r>
            <a:r>
              <a:rPr lang="pl-PL" sz="1800" dirty="0" smtClean="0"/>
              <a:t> </a:t>
            </a:r>
            <a:endParaRPr lang="pl-PL" sz="1800" dirty="0" smtClean="0"/>
          </a:p>
          <a:p>
            <a:pPr marL="0" indent="0">
              <a:buNone/>
            </a:pPr>
            <a:r>
              <a:rPr lang="pl-PL" sz="1800" dirty="0"/>
              <a:t>p</a:t>
            </a:r>
            <a:r>
              <a:rPr lang="pl-PL" sz="1800" dirty="0" smtClean="0"/>
              <a:t>odinspektor ds. obsługi klienta</a:t>
            </a:r>
          </a:p>
          <a:p>
            <a:pPr marL="0" indent="0">
              <a:buNone/>
            </a:pPr>
            <a:r>
              <a:rPr lang="pl-PL" sz="1800" dirty="0" smtClean="0"/>
              <a:t>Tel. 52 339 39 65</a:t>
            </a:r>
          </a:p>
          <a:p>
            <a:pPr marL="0" indent="0">
              <a:buNone/>
            </a:pPr>
            <a:r>
              <a:rPr lang="pl-PL" sz="1800" dirty="0"/>
              <a:t>e</a:t>
            </a:r>
            <a:r>
              <a:rPr lang="pl-PL" sz="1800" dirty="0" smtClean="0"/>
              <a:t>-mail: bok1@sadki.pl</a:t>
            </a:r>
            <a:endParaRPr lang="pl-PL" sz="18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916832"/>
            <a:ext cx="8229600" cy="1008112"/>
          </a:xfrm>
        </p:spPr>
        <p:txBody>
          <a:bodyPr/>
          <a:lstStyle/>
          <a:p>
            <a:r>
              <a:rPr lang="pl-PL" dirty="0" smtClean="0"/>
              <a:t>Dziękuję za uwagę</a:t>
            </a:r>
            <a:endParaRPr lang="pl-PL" dirty="0"/>
          </a:p>
        </p:txBody>
      </p:sp>
      <p:sp>
        <p:nvSpPr>
          <p:cNvPr id="5" name="Symbol zastępczy stopki 4"/>
          <p:cNvSpPr txBox="1">
            <a:spLocks/>
          </p:cNvSpPr>
          <p:nvPr/>
        </p:nvSpPr>
        <p:spPr>
          <a:xfrm>
            <a:off x="683568" y="5877272"/>
            <a:ext cx="7852196" cy="772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1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smtClean="0"/>
              <a:t>PROJEKT Pt.: „ NOWOCZESNY URZĄD GMINY W SADKACH”.		                                                 NR UDA-POKL.05.02.01-06-024/09-00</a:t>
            </a:r>
          </a:p>
          <a:p>
            <a:r>
              <a:rPr lang="pl-PL" sz="800" smtClean="0"/>
              <a:t> </a:t>
            </a:r>
          </a:p>
          <a:p>
            <a:pPr algn="ctr"/>
            <a:r>
              <a:rPr lang="pl-PL" sz="800" smtClean="0"/>
              <a:t>DZIAŁANIE 5.2 WZMOCNIENIENIE POTENCJAŁU ADMINISTRACJI SAMORZĄDOWEJ PROGRAMU OPERACYJNEGO KAPITAŁ LUDZKI PROJEKT JEST WSPÓŁFINANSOWANY ZE ŚRODKÓW UNI EUROPEJSKIEJ W RAMACH EUROPEJSKIEGO FUNDUSZU SPOŁECZNEGO</a:t>
            </a:r>
          </a:p>
          <a:p>
            <a:endParaRPr lang="pl-PL" dirty="0"/>
          </a:p>
        </p:txBody>
      </p:sp>
      <p:grpSp>
        <p:nvGrpSpPr>
          <p:cNvPr id="11" name="Grupa 10"/>
          <p:cNvGrpSpPr/>
          <p:nvPr/>
        </p:nvGrpSpPr>
        <p:grpSpPr>
          <a:xfrm>
            <a:off x="539552" y="179795"/>
            <a:ext cx="7996212" cy="800933"/>
            <a:chOff x="539552" y="179795"/>
            <a:chExt cx="7996212" cy="814396"/>
          </a:xfrm>
        </p:grpSpPr>
        <p:pic>
          <p:nvPicPr>
            <p:cNvPr id="12" name="Picture 2" descr="KAPITAL_LUDZKI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179795"/>
              <a:ext cx="1800200" cy="801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3" descr="herb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2556" y="369500"/>
              <a:ext cx="255588" cy="319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" descr="UE+EFS_L-kolor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306487"/>
              <a:ext cx="1587500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Prostokąt 14"/>
            <p:cNvSpPr/>
            <p:nvPr/>
          </p:nvSpPr>
          <p:spPr>
            <a:xfrm>
              <a:off x="3244326" y="778747"/>
              <a:ext cx="195204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800" dirty="0" smtClean="0"/>
                <a:t>   „</a:t>
              </a:r>
              <a:r>
                <a:rPr lang="pl-PL" sz="800" dirty="0"/>
                <a:t>CZŁOWIEK – NAJLEPSZA INWESTYCJA”.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196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2780927"/>
            <a:ext cx="8219256" cy="2880321"/>
          </a:xfrm>
        </p:spPr>
        <p:txBody>
          <a:bodyPr>
            <a:normAutofit/>
          </a:bodyPr>
          <a:lstStyle/>
          <a:p>
            <a:pPr algn="just"/>
            <a:r>
              <a:rPr lang="pl-PL" dirty="0" smtClean="0"/>
              <a:t>Badanie dotyczące jakości usług w urzędzie Gminy Sadki i zadowolenia z funkcjonowania biura obsługi klienta </a:t>
            </a:r>
            <a:endParaRPr lang="pl-PL" dirty="0"/>
          </a:p>
          <a:p>
            <a:pPr algn="just"/>
            <a:endParaRPr lang="pl-PL" dirty="0" smtClean="0"/>
          </a:p>
          <a:p>
            <a:pPr algn="just"/>
            <a:r>
              <a:rPr lang="pl-PL" dirty="0" smtClean="0"/>
              <a:t>Badanie </a:t>
            </a:r>
            <a:r>
              <a:rPr lang="pl-PL" dirty="0"/>
              <a:t>dotyczące oceny jasności treści i przejrzystości </a:t>
            </a:r>
            <a:r>
              <a:rPr lang="pl-PL" dirty="0" smtClean="0"/>
              <a:t> </a:t>
            </a:r>
            <a:r>
              <a:rPr lang="pl-PL" dirty="0"/>
              <a:t>przekazu Karty Usługi dla Klienta</a:t>
            </a:r>
          </a:p>
          <a:p>
            <a:pPr algn="just"/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4866" y="1484784"/>
            <a:ext cx="8229600" cy="1143000"/>
          </a:xfrm>
        </p:spPr>
        <p:txBody>
          <a:bodyPr/>
          <a:lstStyle/>
          <a:p>
            <a:r>
              <a:rPr lang="pl-PL" dirty="0" smtClean="0"/>
              <a:t>Monitoring</a:t>
            </a:r>
            <a:endParaRPr lang="pl-PL" dirty="0"/>
          </a:p>
        </p:txBody>
      </p:sp>
      <p:sp>
        <p:nvSpPr>
          <p:cNvPr id="5" name="Symbol zastępczy stopki 4"/>
          <p:cNvSpPr txBox="1">
            <a:spLocks/>
          </p:cNvSpPr>
          <p:nvPr/>
        </p:nvSpPr>
        <p:spPr>
          <a:xfrm>
            <a:off x="683568" y="5877272"/>
            <a:ext cx="7852196" cy="772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1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dirty="0" smtClean="0"/>
              <a:t>PROJEKT Pt.: „ NOWOCZESNY URZĄD GMINY W SADKACH”.		                                                 NR UDA-POKL.05.02.01-06-024/09-00</a:t>
            </a:r>
          </a:p>
          <a:p>
            <a:r>
              <a:rPr lang="pl-PL" sz="800" dirty="0" smtClean="0"/>
              <a:t> </a:t>
            </a:r>
          </a:p>
          <a:p>
            <a:pPr algn="ctr"/>
            <a:r>
              <a:rPr lang="pl-PL" sz="800" dirty="0" smtClean="0"/>
              <a:t>DZIAŁANIE 5.2 WZMOCNIENIENIE POTENCJAŁU ADMINISTRACJI SAMORZĄDOWEJ PROGRAMU OPERACYJNEGO KAPITAŁ LUDZKI PROJEKT JEST WSPÓŁFINANSOWANY ZE ŚRODKÓW UNI EUROPEJSKIEJ W RAMACH EUROPEJSKIEGO FUNDUSZU SPOŁECZNEGO</a:t>
            </a:r>
          </a:p>
          <a:p>
            <a:endParaRPr lang="pl-PL" dirty="0"/>
          </a:p>
        </p:txBody>
      </p:sp>
      <p:grpSp>
        <p:nvGrpSpPr>
          <p:cNvPr id="11" name="Grupa 10"/>
          <p:cNvGrpSpPr/>
          <p:nvPr/>
        </p:nvGrpSpPr>
        <p:grpSpPr>
          <a:xfrm>
            <a:off x="539552" y="179795"/>
            <a:ext cx="7996212" cy="800933"/>
            <a:chOff x="539552" y="179795"/>
            <a:chExt cx="7996212" cy="814396"/>
          </a:xfrm>
        </p:grpSpPr>
        <p:pic>
          <p:nvPicPr>
            <p:cNvPr id="12" name="Picture 2" descr="KAPITAL_LUDZKI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179795"/>
              <a:ext cx="1800200" cy="801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3" descr="herb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2556" y="369500"/>
              <a:ext cx="255588" cy="319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" descr="UE+EFS_L-kolor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306487"/>
              <a:ext cx="1587500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Prostokąt 14"/>
            <p:cNvSpPr/>
            <p:nvPr/>
          </p:nvSpPr>
          <p:spPr>
            <a:xfrm>
              <a:off x="3244326" y="778747"/>
              <a:ext cx="195204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800" dirty="0" smtClean="0"/>
                <a:t>   „</a:t>
              </a:r>
              <a:r>
                <a:rPr lang="pl-PL" sz="800" dirty="0"/>
                <a:t>CZŁOWIEK – NAJLEPSZA INWESTYCJA”.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183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456385"/>
          </a:xfrm>
        </p:spPr>
        <p:txBody>
          <a:bodyPr>
            <a:normAutofit/>
          </a:bodyPr>
          <a:lstStyle/>
          <a:p>
            <a:pPr algn="just"/>
            <a:r>
              <a:rPr lang="pl-PL" dirty="0"/>
              <a:t>Celem monitoringu jest dostosowanie funkcjonowania Urzędu do oczekiwań odwiedzających go Klientów i zapewnienia jakości realizacji usług na najwyższym </a:t>
            </a:r>
            <a:r>
              <a:rPr lang="pl-PL" dirty="0" smtClean="0"/>
              <a:t>poziomie oraz poznanie opinii wśród klientów na temat świadczonych usług</a:t>
            </a:r>
            <a:endParaRPr lang="pl-PL" dirty="0"/>
          </a:p>
          <a:p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4866" y="1196752"/>
            <a:ext cx="8229600" cy="1008112"/>
          </a:xfrm>
        </p:spPr>
        <p:txBody>
          <a:bodyPr/>
          <a:lstStyle/>
          <a:p>
            <a:r>
              <a:rPr lang="pl-PL" dirty="0" smtClean="0"/>
              <a:t>Cel monitoringu:</a:t>
            </a:r>
            <a:endParaRPr lang="pl-PL" dirty="0"/>
          </a:p>
        </p:txBody>
      </p:sp>
      <p:sp>
        <p:nvSpPr>
          <p:cNvPr id="5" name="Symbol zastępczy stopki 4"/>
          <p:cNvSpPr txBox="1">
            <a:spLocks/>
          </p:cNvSpPr>
          <p:nvPr/>
        </p:nvSpPr>
        <p:spPr>
          <a:xfrm>
            <a:off x="683568" y="5877272"/>
            <a:ext cx="7852196" cy="772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1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smtClean="0"/>
              <a:t>PROJEKT Pt.: „ NOWOCZESNY URZĄD GMINY W SADKACH”.		                                                 NR UDA-POKL.05.02.01-06-024/09-00</a:t>
            </a:r>
          </a:p>
          <a:p>
            <a:r>
              <a:rPr lang="pl-PL" sz="800" smtClean="0"/>
              <a:t> </a:t>
            </a:r>
          </a:p>
          <a:p>
            <a:pPr algn="ctr"/>
            <a:r>
              <a:rPr lang="pl-PL" sz="800" smtClean="0"/>
              <a:t>DZIAŁANIE 5.2 WZMOCNIENIENIE POTENCJAŁU ADMINISTRACJI SAMORZĄDOWEJ PROGRAMU OPERACYJNEGO KAPITAŁ LUDZKI PROJEKT JEST WSPÓŁFINANSOWANY ZE ŚRODKÓW UNI EUROPEJSKIEJ W RAMACH EUROPEJSKIEGO FUNDUSZU SPOŁECZNEGO</a:t>
            </a:r>
          </a:p>
          <a:p>
            <a:endParaRPr lang="pl-PL" dirty="0"/>
          </a:p>
        </p:txBody>
      </p:sp>
      <p:grpSp>
        <p:nvGrpSpPr>
          <p:cNvPr id="11" name="Grupa 10"/>
          <p:cNvGrpSpPr/>
          <p:nvPr/>
        </p:nvGrpSpPr>
        <p:grpSpPr>
          <a:xfrm>
            <a:off x="539552" y="179795"/>
            <a:ext cx="7996212" cy="800933"/>
            <a:chOff x="539552" y="179795"/>
            <a:chExt cx="7996212" cy="814396"/>
          </a:xfrm>
        </p:grpSpPr>
        <p:pic>
          <p:nvPicPr>
            <p:cNvPr id="12" name="Picture 2" descr="KAPITAL_LUDZKI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179795"/>
              <a:ext cx="1800200" cy="801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3" descr="herb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2556" y="369500"/>
              <a:ext cx="255588" cy="319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" descr="UE+EFS_L-kolor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306487"/>
              <a:ext cx="1587500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Prostokąt 14"/>
            <p:cNvSpPr/>
            <p:nvPr/>
          </p:nvSpPr>
          <p:spPr>
            <a:xfrm>
              <a:off x="3244326" y="778747"/>
              <a:ext cx="195204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800" dirty="0" smtClean="0"/>
                <a:t>   „</a:t>
              </a:r>
              <a:r>
                <a:rPr lang="pl-PL" sz="800" dirty="0"/>
                <a:t>CZŁOWIEK – NAJLEPSZA INWESTYCJA”.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891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pl-PL" dirty="0" smtClean="0"/>
              <a:t>W badaniu rocznym udział</a:t>
            </a:r>
            <a:r>
              <a:rPr lang="pl-PL" dirty="0"/>
              <a:t> wzięło</a:t>
            </a:r>
            <a:r>
              <a:rPr lang="pl-PL" dirty="0" smtClean="0"/>
              <a:t> 295 osób</a:t>
            </a:r>
            <a:r>
              <a:rPr lang="pl-PL" dirty="0"/>
              <a:t>, w </a:t>
            </a:r>
            <a:r>
              <a:rPr lang="pl-PL" dirty="0" smtClean="0"/>
              <a:t>tym: </a:t>
            </a:r>
            <a:endParaRPr lang="pl-PL" dirty="0"/>
          </a:p>
          <a:p>
            <a:pPr indent="0">
              <a:buNone/>
            </a:pPr>
            <a:r>
              <a:rPr lang="pl-PL" dirty="0"/>
              <a:t>	</a:t>
            </a:r>
            <a:r>
              <a:rPr lang="pl-PL" dirty="0" smtClean="0"/>
              <a:t>162 </a:t>
            </a:r>
            <a:r>
              <a:rPr lang="pl-PL" dirty="0"/>
              <a:t>kobiety       tj. </a:t>
            </a:r>
            <a:r>
              <a:rPr lang="pl-PL" dirty="0" smtClean="0"/>
              <a:t>55%</a:t>
            </a:r>
            <a:endParaRPr lang="pl-PL" dirty="0"/>
          </a:p>
          <a:p>
            <a:pPr indent="0">
              <a:buNone/>
            </a:pPr>
            <a:r>
              <a:rPr lang="pl-PL" dirty="0"/>
              <a:t>	</a:t>
            </a:r>
            <a:r>
              <a:rPr lang="pl-PL" dirty="0" smtClean="0"/>
              <a:t>133 </a:t>
            </a:r>
            <a:r>
              <a:rPr lang="pl-PL" dirty="0"/>
              <a:t>mężczyzn  </a:t>
            </a:r>
            <a:r>
              <a:rPr lang="pl-PL" dirty="0" smtClean="0"/>
              <a:t> tj</a:t>
            </a:r>
            <a:r>
              <a:rPr lang="pl-PL" dirty="0"/>
              <a:t>. </a:t>
            </a:r>
            <a:r>
              <a:rPr lang="pl-PL" dirty="0" smtClean="0"/>
              <a:t>45%</a:t>
            </a: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6110" y="1124744"/>
            <a:ext cx="8229600" cy="1008112"/>
          </a:xfrm>
        </p:spPr>
        <p:txBody>
          <a:bodyPr/>
          <a:lstStyle/>
          <a:p>
            <a:r>
              <a:rPr lang="pl-PL" dirty="0" smtClean="0"/>
              <a:t>Monitoring</a:t>
            </a:r>
            <a:endParaRPr lang="pl-PL" dirty="0"/>
          </a:p>
        </p:txBody>
      </p:sp>
      <p:sp>
        <p:nvSpPr>
          <p:cNvPr id="5" name="Symbol zastępczy stopki 4"/>
          <p:cNvSpPr txBox="1">
            <a:spLocks/>
          </p:cNvSpPr>
          <p:nvPr/>
        </p:nvSpPr>
        <p:spPr>
          <a:xfrm>
            <a:off x="683568" y="5877272"/>
            <a:ext cx="7852196" cy="772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1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smtClean="0"/>
              <a:t>PROJEKT Pt.: „ NOWOCZESNY URZĄD GMINY W SADKACH”.		                                                 NR UDA-POKL.05.02.01-06-024/09-00</a:t>
            </a:r>
          </a:p>
          <a:p>
            <a:r>
              <a:rPr lang="pl-PL" sz="800" smtClean="0"/>
              <a:t> </a:t>
            </a:r>
          </a:p>
          <a:p>
            <a:pPr algn="ctr"/>
            <a:r>
              <a:rPr lang="pl-PL" sz="800" smtClean="0"/>
              <a:t>DZIAŁANIE 5.2 WZMOCNIENIENIE POTENCJAŁU ADMINISTRACJI SAMORZĄDOWEJ PROGRAMU OPERACYJNEGO KAPITAŁ LUDZKI PROJEKT JEST WSPÓŁFINANSOWANY ZE ŚRODKÓW UNI EUROPEJSKIEJ W RAMACH EUROPEJSKIEGO FUNDUSZU SPOŁECZNEGO</a:t>
            </a:r>
          </a:p>
          <a:p>
            <a:endParaRPr lang="pl-PL" dirty="0"/>
          </a:p>
        </p:txBody>
      </p:sp>
      <p:grpSp>
        <p:nvGrpSpPr>
          <p:cNvPr id="11" name="Grupa 10"/>
          <p:cNvGrpSpPr/>
          <p:nvPr/>
        </p:nvGrpSpPr>
        <p:grpSpPr>
          <a:xfrm>
            <a:off x="539552" y="179795"/>
            <a:ext cx="7996212" cy="800933"/>
            <a:chOff x="539552" y="179795"/>
            <a:chExt cx="7996212" cy="814396"/>
          </a:xfrm>
        </p:grpSpPr>
        <p:pic>
          <p:nvPicPr>
            <p:cNvPr id="12" name="Picture 2" descr="KAPITAL_LUDZKI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179795"/>
              <a:ext cx="1800200" cy="801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3" descr="herb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2556" y="369500"/>
              <a:ext cx="255588" cy="319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" descr="UE+EFS_L-kolor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306487"/>
              <a:ext cx="1587500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Prostokąt 14"/>
            <p:cNvSpPr/>
            <p:nvPr/>
          </p:nvSpPr>
          <p:spPr>
            <a:xfrm>
              <a:off x="3244326" y="778747"/>
              <a:ext cx="195204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800" dirty="0" smtClean="0"/>
                <a:t>   „</a:t>
              </a:r>
              <a:r>
                <a:rPr lang="pl-PL" sz="800" dirty="0"/>
                <a:t>CZŁOWIEK – NAJLEPSZA INWESTYCJA”.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372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6" y="2599591"/>
            <a:ext cx="2975956" cy="2522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4866" y="1124744"/>
            <a:ext cx="8229600" cy="1008112"/>
          </a:xfrm>
        </p:spPr>
        <p:txBody>
          <a:bodyPr/>
          <a:lstStyle/>
          <a:p>
            <a:r>
              <a:rPr lang="pl-PL" dirty="0" smtClean="0"/>
              <a:t>Zdjęcia z otwarcia urny</a:t>
            </a:r>
            <a:endParaRPr lang="pl-PL" dirty="0"/>
          </a:p>
        </p:txBody>
      </p:sp>
      <p:sp>
        <p:nvSpPr>
          <p:cNvPr id="5" name="Symbol zastępczy stopki 4"/>
          <p:cNvSpPr txBox="1">
            <a:spLocks/>
          </p:cNvSpPr>
          <p:nvPr/>
        </p:nvSpPr>
        <p:spPr>
          <a:xfrm>
            <a:off x="683568" y="5877272"/>
            <a:ext cx="7852196" cy="772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1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smtClean="0"/>
              <a:t>PROJEKT Pt.: „ NOWOCZESNY URZĄD GMINY W SADKACH”.		                                                 NR UDA-POKL.05.02.01-06-024/09-00</a:t>
            </a:r>
          </a:p>
          <a:p>
            <a:r>
              <a:rPr lang="pl-PL" sz="800" smtClean="0"/>
              <a:t> </a:t>
            </a:r>
          </a:p>
          <a:p>
            <a:pPr algn="ctr"/>
            <a:r>
              <a:rPr lang="pl-PL" sz="800" smtClean="0"/>
              <a:t>DZIAŁANIE 5.2 WZMOCNIENIENIE POTENCJAŁU ADMINISTRACJI SAMORZĄDOWEJ PROGRAMU OPERACYJNEGO KAPITAŁ LUDZKI PROJEKT JEST WSPÓŁFINANSOWANY ZE ŚRODKÓW UNI EUROPEJSKIEJ W RAMACH EUROPEJSKIEGO FUNDUSZU SPOŁECZNEGO</a:t>
            </a:r>
          </a:p>
          <a:p>
            <a:endParaRPr lang="pl-PL" dirty="0"/>
          </a:p>
        </p:txBody>
      </p:sp>
      <p:grpSp>
        <p:nvGrpSpPr>
          <p:cNvPr id="11" name="Grupa 10"/>
          <p:cNvGrpSpPr/>
          <p:nvPr/>
        </p:nvGrpSpPr>
        <p:grpSpPr>
          <a:xfrm>
            <a:off x="539552" y="179795"/>
            <a:ext cx="7996212" cy="800933"/>
            <a:chOff x="539552" y="179795"/>
            <a:chExt cx="7996212" cy="814396"/>
          </a:xfrm>
        </p:grpSpPr>
        <p:pic>
          <p:nvPicPr>
            <p:cNvPr id="12" name="Picture 2" descr="KAPITAL_LUDZKI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179795"/>
              <a:ext cx="1800200" cy="801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3" descr="herb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2556" y="369500"/>
              <a:ext cx="255588" cy="319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" descr="UE+EFS_L-kolor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306487"/>
              <a:ext cx="1587500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Prostokąt 14"/>
            <p:cNvSpPr/>
            <p:nvPr/>
          </p:nvSpPr>
          <p:spPr>
            <a:xfrm>
              <a:off x="3244326" y="778747"/>
              <a:ext cx="195204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800" dirty="0" smtClean="0"/>
                <a:t>   „</a:t>
              </a:r>
              <a:r>
                <a:rPr lang="pl-PL" sz="800" dirty="0"/>
                <a:t>CZŁOWIEK – NAJLEPSZA INWESTYCJA”.</a:t>
              </a:r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374" y="2276872"/>
            <a:ext cx="3128668" cy="2344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4719" y="3739852"/>
            <a:ext cx="2849893" cy="2137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372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16832"/>
            <a:ext cx="3312368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4866" y="1268760"/>
            <a:ext cx="8229600" cy="360040"/>
          </a:xfrm>
        </p:spPr>
        <p:txBody>
          <a:bodyPr>
            <a:noAutofit/>
          </a:bodyPr>
          <a:lstStyle/>
          <a:p>
            <a:r>
              <a:rPr lang="pl-PL" sz="2400" dirty="0" smtClean="0"/>
              <a:t>Wyniki badania </a:t>
            </a:r>
            <a:r>
              <a:rPr lang="pl-PL" sz="2400" dirty="0" smtClean="0"/>
              <a:t>zadowolenia </a:t>
            </a:r>
            <a:r>
              <a:rPr lang="pl-PL" sz="2400" dirty="0" smtClean="0"/>
              <a:t>klienta</a:t>
            </a:r>
            <a:endParaRPr lang="pl-PL" sz="2400" dirty="0"/>
          </a:p>
        </p:txBody>
      </p:sp>
      <p:sp>
        <p:nvSpPr>
          <p:cNvPr id="5" name="Symbol zastępczy stopki 4"/>
          <p:cNvSpPr txBox="1">
            <a:spLocks/>
          </p:cNvSpPr>
          <p:nvPr/>
        </p:nvSpPr>
        <p:spPr>
          <a:xfrm>
            <a:off x="683568" y="5877272"/>
            <a:ext cx="7852196" cy="772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1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smtClean="0"/>
              <a:t>PROJEKT Pt.: „ NOWOCZESNY URZĄD GMINY W SADKACH”.		                                                 NR UDA-POKL.05.02.01-06-024/09-00</a:t>
            </a:r>
          </a:p>
          <a:p>
            <a:r>
              <a:rPr lang="pl-PL" sz="800" smtClean="0"/>
              <a:t> </a:t>
            </a:r>
          </a:p>
          <a:p>
            <a:pPr algn="ctr"/>
            <a:r>
              <a:rPr lang="pl-PL" sz="800" smtClean="0"/>
              <a:t>DZIAŁANIE 5.2 WZMOCNIENIENIE POTENCJAŁU ADMINISTRACJI SAMORZĄDOWEJ PROGRAMU OPERACYJNEGO KAPITAŁ LUDZKI PROJEKT JEST WSPÓŁFINANSOWANY ZE ŚRODKÓW UNI EUROPEJSKIEJ W RAMACH EUROPEJSKIEGO FUNDUSZU SPOŁECZNEGO</a:t>
            </a:r>
          </a:p>
          <a:p>
            <a:endParaRPr lang="pl-PL" dirty="0"/>
          </a:p>
        </p:txBody>
      </p:sp>
      <p:grpSp>
        <p:nvGrpSpPr>
          <p:cNvPr id="11" name="Grupa 10"/>
          <p:cNvGrpSpPr/>
          <p:nvPr/>
        </p:nvGrpSpPr>
        <p:grpSpPr>
          <a:xfrm>
            <a:off x="539552" y="179795"/>
            <a:ext cx="7996212" cy="800933"/>
            <a:chOff x="539552" y="179795"/>
            <a:chExt cx="7996212" cy="814396"/>
          </a:xfrm>
        </p:grpSpPr>
        <p:pic>
          <p:nvPicPr>
            <p:cNvPr id="12" name="Picture 2" descr="KAPITAL_LUDZKI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179795"/>
              <a:ext cx="1800200" cy="801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3" descr="herb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2556" y="369500"/>
              <a:ext cx="255588" cy="319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" descr="UE+EFS_L-kolor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306487"/>
              <a:ext cx="1587500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Prostokąt 14"/>
            <p:cNvSpPr/>
            <p:nvPr/>
          </p:nvSpPr>
          <p:spPr>
            <a:xfrm>
              <a:off x="3244326" y="778747"/>
              <a:ext cx="195204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800" dirty="0" smtClean="0"/>
                <a:t>   „</a:t>
              </a:r>
              <a:r>
                <a:rPr lang="pl-PL" sz="800" dirty="0"/>
                <a:t>CZŁOWIEK – NAJLEPSZA INWESTYCJA”.</a:t>
              </a: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916831"/>
            <a:ext cx="5256584" cy="3600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372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19256" cy="504056"/>
          </a:xfrm>
        </p:spPr>
        <p:txBody>
          <a:bodyPr>
            <a:normAutofit fontScale="90000"/>
          </a:bodyPr>
          <a:lstStyle/>
          <a:p>
            <a:endParaRPr lang="pl-PL" dirty="0"/>
          </a:p>
        </p:txBody>
      </p:sp>
      <p:sp>
        <p:nvSpPr>
          <p:cNvPr id="5" name="Symbol zastępczy stopki 4"/>
          <p:cNvSpPr txBox="1">
            <a:spLocks/>
          </p:cNvSpPr>
          <p:nvPr/>
        </p:nvSpPr>
        <p:spPr>
          <a:xfrm>
            <a:off x="683568" y="5877272"/>
            <a:ext cx="7852196" cy="772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1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smtClean="0"/>
              <a:t>PROJEKT Pt.: „ NOWOCZESNY URZĄD GMINY W SADKACH”.		                                                 NR UDA-POKL.05.02.01-06-024/09-00</a:t>
            </a:r>
          </a:p>
          <a:p>
            <a:r>
              <a:rPr lang="pl-PL" sz="800" smtClean="0"/>
              <a:t> </a:t>
            </a:r>
          </a:p>
          <a:p>
            <a:pPr algn="ctr"/>
            <a:r>
              <a:rPr lang="pl-PL" sz="800" smtClean="0"/>
              <a:t>DZIAŁANIE 5.2 WZMOCNIENIENIE POTENCJAŁU ADMINISTRACJI SAMORZĄDOWEJ PROGRAMU OPERACYJNEGO KAPITAŁ LUDZKI PROJEKT JEST WSPÓŁFINANSOWANY ZE ŚRODKÓW UNI EUROPEJSKIEJ W RAMACH EUROPEJSKIEGO FUNDUSZU SPOŁECZNEGO</a:t>
            </a:r>
          </a:p>
          <a:p>
            <a:endParaRPr lang="pl-PL" dirty="0"/>
          </a:p>
        </p:txBody>
      </p:sp>
      <p:grpSp>
        <p:nvGrpSpPr>
          <p:cNvPr id="11" name="Grupa 10"/>
          <p:cNvGrpSpPr/>
          <p:nvPr/>
        </p:nvGrpSpPr>
        <p:grpSpPr>
          <a:xfrm>
            <a:off x="539552" y="179795"/>
            <a:ext cx="7996212" cy="800933"/>
            <a:chOff x="539552" y="179795"/>
            <a:chExt cx="7996212" cy="814396"/>
          </a:xfrm>
        </p:grpSpPr>
        <p:pic>
          <p:nvPicPr>
            <p:cNvPr id="12" name="Picture 2" descr="KAPITAL_LUDZKI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179795"/>
              <a:ext cx="1800200" cy="801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3" descr="herb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2556" y="369500"/>
              <a:ext cx="255588" cy="319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" descr="UE+EFS_L-kolor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306487"/>
              <a:ext cx="1587500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Prostokąt 14"/>
            <p:cNvSpPr/>
            <p:nvPr/>
          </p:nvSpPr>
          <p:spPr>
            <a:xfrm>
              <a:off x="3244326" y="778747"/>
              <a:ext cx="195204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800" dirty="0" smtClean="0"/>
                <a:t>   „</a:t>
              </a:r>
              <a:r>
                <a:rPr lang="pl-PL" sz="800" dirty="0"/>
                <a:t>CZŁOWIEK – NAJLEPSZA INWESTYCJA”.</a:t>
              </a:r>
            </a:p>
          </p:txBody>
        </p:sp>
      </p:grp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76872"/>
            <a:ext cx="8352928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372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20888"/>
            <a:ext cx="3600400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4866" y="1124744"/>
            <a:ext cx="8229600" cy="504056"/>
          </a:xfrm>
        </p:spPr>
        <p:txBody>
          <a:bodyPr>
            <a:normAutofit fontScale="90000"/>
          </a:bodyPr>
          <a:lstStyle/>
          <a:p>
            <a:endParaRPr lang="pl-PL" dirty="0"/>
          </a:p>
        </p:txBody>
      </p:sp>
      <p:sp>
        <p:nvSpPr>
          <p:cNvPr id="5" name="Symbol zastępczy stopki 4"/>
          <p:cNvSpPr txBox="1">
            <a:spLocks/>
          </p:cNvSpPr>
          <p:nvPr/>
        </p:nvSpPr>
        <p:spPr>
          <a:xfrm>
            <a:off x="683568" y="5877272"/>
            <a:ext cx="7852196" cy="772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1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dirty="0" smtClean="0"/>
              <a:t>PROJEKT Pt.: „ NOWOCZESNY URZĄD GMINY W SADKACH”.		                                                 NR UDA-POKL.05.02.01-06-024/09-00</a:t>
            </a:r>
          </a:p>
          <a:p>
            <a:r>
              <a:rPr lang="pl-PL" sz="800" dirty="0" smtClean="0"/>
              <a:t> </a:t>
            </a:r>
          </a:p>
          <a:p>
            <a:pPr algn="ctr"/>
            <a:r>
              <a:rPr lang="pl-PL" sz="800" dirty="0" smtClean="0"/>
              <a:t>DZIAŁANIE 5.2 WZMOCNIENIENIE POTENCJAŁU ADMINISTRACJI SAMORZĄDOWEJ PROGRAMU OPERACYJNEGO KAPITAŁ LUDZKI PROJEKT JEST WSPÓŁFINANSOWANY ZE ŚRODKÓW UNI EUROPEJSKIEJ W RAMACH EUROPEJSKIEGO FUNDUSZU SPOŁECZNEGO</a:t>
            </a:r>
          </a:p>
          <a:p>
            <a:endParaRPr lang="pl-PL" dirty="0"/>
          </a:p>
        </p:txBody>
      </p:sp>
      <p:grpSp>
        <p:nvGrpSpPr>
          <p:cNvPr id="11" name="Grupa 10"/>
          <p:cNvGrpSpPr/>
          <p:nvPr/>
        </p:nvGrpSpPr>
        <p:grpSpPr>
          <a:xfrm>
            <a:off x="539552" y="179795"/>
            <a:ext cx="7996212" cy="800933"/>
            <a:chOff x="539552" y="179795"/>
            <a:chExt cx="7996212" cy="814396"/>
          </a:xfrm>
        </p:grpSpPr>
        <p:pic>
          <p:nvPicPr>
            <p:cNvPr id="12" name="Picture 2" descr="KAPITAL_LUDZKI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179795"/>
              <a:ext cx="1800200" cy="801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3" descr="herb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2556" y="369500"/>
              <a:ext cx="255588" cy="319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" descr="UE+EFS_L-kolor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306487"/>
              <a:ext cx="1587500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Prostokąt 14"/>
            <p:cNvSpPr/>
            <p:nvPr/>
          </p:nvSpPr>
          <p:spPr>
            <a:xfrm>
              <a:off x="3244326" y="778747"/>
              <a:ext cx="195204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800" dirty="0" smtClean="0"/>
                <a:t>   „</a:t>
              </a:r>
              <a:r>
                <a:rPr lang="pl-PL" sz="800" dirty="0"/>
                <a:t>CZŁOWIEK – NAJLEPSZA INWESTYCJA”.</a:t>
              </a: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420888"/>
            <a:ext cx="4968552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372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72405" y="2852936"/>
            <a:ext cx="4112000" cy="1980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1340768"/>
            <a:ext cx="8229600" cy="1008112"/>
          </a:xfrm>
        </p:spPr>
        <p:txBody>
          <a:bodyPr>
            <a:normAutofit/>
          </a:bodyPr>
          <a:lstStyle/>
          <a:p>
            <a:r>
              <a:rPr lang="pl-PL" sz="3600" dirty="0" smtClean="0"/>
              <a:t>Zadowolenie z funkcjonowania BOK</a:t>
            </a:r>
            <a:endParaRPr lang="pl-PL" sz="3600" dirty="0"/>
          </a:p>
        </p:txBody>
      </p:sp>
      <p:sp>
        <p:nvSpPr>
          <p:cNvPr id="5" name="Symbol zastępczy stopki 4"/>
          <p:cNvSpPr txBox="1">
            <a:spLocks/>
          </p:cNvSpPr>
          <p:nvPr/>
        </p:nvSpPr>
        <p:spPr>
          <a:xfrm>
            <a:off x="683568" y="5877272"/>
            <a:ext cx="7852196" cy="772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1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smtClean="0"/>
              <a:t>PROJEKT Pt.: „ NOWOCZESNY URZĄD GMINY W SADKACH”.		                                                 NR UDA-POKL.05.02.01-06-024/09-00</a:t>
            </a:r>
          </a:p>
          <a:p>
            <a:r>
              <a:rPr lang="pl-PL" sz="800" smtClean="0"/>
              <a:t> </a:t>
            </a:r>
          </a:p>
          <a:p>
            <a:pPr algn="ctr"/>
            <a:r>
              <a:rPr lang="pl-PL" sz="800" smtClean="0"/>
              <a:t>DZIAŁANIE 5.2 WZMOCNIENIENIE POTENCJAŁU ADMINISTRACJI SAMORZĄDOWEJ PROGRAMU OPERACYJNEGO KAPITAŁ LUDZKI PROJEKT JEST WSPÓŁFINANSOWANY ZE ŚRODKÓW UNI EUROPEJSKIEJ W RAMACH EUROPEJSKIEGO FUNDUSZU SPOŁECZNEGO</a:t>
            </a:r>
          </a:p>
          <a:p>
            <a:endParaRPr lang="pl-PL" dirty="0"/>
          </a:p>
        </p:txBody>
      </p:sp>
      <p:grpSp>
        <p:nvGrpSpPr>
          <p:cNvPr id="11" name="Grupa 10"/>
          <p:cNvGrpSpPr/>
          <p:nvPr/>
        </p:nvGrpSpPr>
        <p:grpSpPr>
          <a:xfrm>
            <a:off x="539552" y="179795"/>
            <a:ext cx="7996212" cy="800933"/>
            <a:chOff x="539552" y="179795"/>
            <a:chExt cx="7996212" cy="814396"/>
          </a:xfrm>
        </p:grpSpPr>
        <p:pic>
          <p:nvPicPr>
            <p:cNvPr id="12" name="Picture 2" descr="KAPITAL_LUDZKI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179795"/>
              <a:ext cx="1800200" cy="801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3" descr="herb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2556" y="369500"/>
              <a:ext cx="255588" cy="319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" descr="UE+EFS_L-kolor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306487"/>
              <a:ext cx="1587500" cy="53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Prostokąt 14"/>
            <p:cNvSpPr/>
            <p:nvPr/>
          </p:nvSpPr>
          <p:spPr>
            <a:xfrm>
              <a:off x="3244326" y="778747"/>
              <a:ext cx="195204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800" dirty="0" smtClean="0"/>
                <a:t>   „</a:t>
              </a:r>
              <a:r>
                <a:rPr lang="pl-PL" sz="800" dirty="0"/>
                <a:t>CZŁOWIEK – NAJLEPSZA INWESTYCJA”.</a:t>
              </a:r>
            </a:p>
          </p:txBody>
        </p:sp>
      </p:grp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57" y="3501008"/>
            <a:ext cx="4183235" cy="1332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372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warda oprawa">
  <a:themeElements>
    <a:clrScheme name="Twarda oprawa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Twarda oprawa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Twarda oprawa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349</TotalTime>
  <Words>867</Words>
  <Application>Microsoft Office PowerPoint</Application>
  <PresentationFormat>Pokaz na ekranie (4:3)</PresentationFormat>
  <Paragraphs>143</Paragraphs>
  <Slides>19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19</vt:i4>
      </vt:variant>
    </vt:vector>
  </HeadingPairs>
  <TitlesOfParts>
    <vt:vector size="20" baseType="lpstr">
      <vt:lpstr>Twarda oprawa</vt:lpstr>
      <vt:lpstr>Nowoczesny Urząd Gminy  w Sadkach</vt:lpstr>
      <vt:lpstr>Monitoring</vt:lpstr>
      <vt:lpstr>Cel monitoringu:</vt:lpstr>
      <vt:lpstr>Monitoring</vt:lpstr>
      <vt:lpstr>Zdjęcia z otwarcia urny</vt:lpstr>
      <vt:lpstr>Wyniki badania zadowolenia klienta</vt:lpstr>
      <vt:lpstr>Prezentacja programu PowerPoint</vt:lpstr>
      <vt:lpstr>Prezentacja programu PowerPoint</vt:lpstr>
      <vt:lpstr>Zadowolenie z funkcjonowania BOK</vt:lpstr>
      <vt:lpstr>Wskaźnik zadowolenia</vt:lpstr>
      <vt:lpstr>Klienci najbardziej zadowoleni są z :</vt:lpstr>
      <vt:lpstr>Monitorowanie oceny jasności treści                        i przejrzystości przekazu karty usługi</vt:lpstr>
      <vt:lpstr>Prezentacja programu PowerPoint</vt:lpstr>
      <vt:lpstr>Wyniki i wnioski</vt:lpstr>
      <vt:lpstr>Monitoring uchwał</vt:lpstr>
      <vt:lpstr>Monitoring decyzji</vt:lpstr>
      <vt:lpstr>Wykaz wydatków na ogłoszenia płatne</vt:lpstr>
      <vt:lpstr>Liczba klientów korzystających z BOK</vt:lpstr>
      <vt:lpstr>Dziękuję za uwagę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bok1</dc:creator>
  <cp:lastModifiedBy>bok1</cp:lastModifiedBy>
  <cp:revision>27</cp:revision>
  <dcterms:created xsi:type="dcterms:W3CDTF">2011-08-23T06:49:24Z</dcterms:created>
  <dcterms:modified xsi:type="dcterms:W3CDTF">2011-08-23T13:33:02Z</dcterms:modified>
</cp:coreProperties>
</file>