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1" r:id="rId4"/>
    <p:sldId id="260" r:id="rId5"/>
    <p:sldId id="262" r:id="rId6"/>
    <p:sldId id="263" r:id="rId7"/>
    <p:sldId id="257" r:id="rId8"/>
    <p:sldId id="258" r:id="rId9"/>
    <p:sldId id="264" r:id="rId10"/>
    <p:sldId id="266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5" autoAdjust="0"/>
  </p:normalViewPr>
  <p:slideViewPr>
    <p:cSldViewPr>
      <p:cViewPr varScale="1">
        <p:scale>
          <a:sx n="85" d="100"/>
          <a:sy n="85" d="100"/>
        </p:scale>
        <p:origin x="-11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E009332-A0C3-4FAF-881D-E001437E9CBE}" type="datetimeFigureOut">
              <a:rPr lang="pl-PL" smtClean="0"/>
              <a:t>2011-04-28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C96F715-32DA-4E72-8FC9-E8691C43B81F}" type="slidenum">
              <a:rPr lang="pl-PL" smtClean="0"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2592287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Rozstrzygnięcie </a:t>
            </a:r>
            <a:br>
              <a:rPr lang="pl-PL" dirty="0" smtClean="0"/>
            </a:br>
            <a:r>
              <a:rPr lang="pl-PL" dirty="0" smtClean="0"/>
              <a:t>otwartego konkursu ofert</a:t>
            </a:r>
            <a:br>
              <a:rPr lang="pl-PL" dirty="0" smtClean="0"/>
            </a:br>
            <a:r>
              <a:rPr lang="pl-PL" dirty="0" smtClean="0"/>
              <a:t> Nr 1/2011  na wykonywanie zadań publicznych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388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Zapraszamy do wzięcia udziału w kolejnym konkursie ofert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Dziękujemy za uwagę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85112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>
                <a:solidFill>
                  <a:schemeClr val="tx1"/>
                </a:solidFill>
              </a:rPr>
              <a:t>Zadanie Nr 1  – 14 ofert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Zadanie Nr 2  – 5 ofert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Zadanie Nr 3  - 3 oferty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 smtClean="0">
                <a:solidFill>
                  <a:schemeClr val="tx1"/>
                </a:solidFill>
              </a:rPr>
              <a:t>Razem – </a:t>
            </a:r>
            <a:r>
              <a:rPr lang="pl-PL" b="1" dirty="0" smtClean="0">
                <a:solidFill>
                  <a:schemeClr val="tx1"/>
                </a:solidFill>
              </a:rPr>
              <a:t>22 oferty</a:t>
            </a:r>
            <a:endParaRPr lang="pl-PL" b="1" dirty="0">
              <a:solidFill>
                <a:schemeClr val="tx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Ilość wniosków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92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l-PL" sz="2000" dirty="0">
                <a:solidFill>
                  <a:prstClr val="black"/>
                </a:solidFill>
              </a:rPr>
              <a:t>Oferty zostały złożone na właściwych formularzach</a:t>
            </a:r>
            <a:r>
              <a:rPr lang="pl-PL" sz="2000" dirty="0" smtClean="0">
                <a:solidFill>
                  <a:prstClr val="black"/>
                </a:solidFill>
              </a:rPr>
              <a:t>,</a:t>
            </a:r>
          </a:p>
          <a:p>
            <a:pPr marL="0" lvl="0" indent="0">
              <a:buNone/>
            </a:pPr>
            <a:endParaRPr lang="pl-PL" sz="2000" dirty="0">
              <a:solidFill>
                <a:prstClr val="black"/>
              </a:solidFill>
            </a:endParaRPr>
          </a:p>
          <a:p>
            <a:r>
              <a:rPr lang="pl-PL" sz="2000" dirty="0" smtClean="0">
                <a:solidFill>
                  <a:schemeClr val="tx1"/>
                </a:solidFill>
              </a:rPr>
              <a:t>Wszystkie zostały złożone w terminie wymaganym przez regulamin,</a:t>
            </a:r>
          </a:p>
          <a:p>
            <a:pPr marL="0" indent="0">
              <a:buNone/>
            </a:pPr>
            <a:endParaRPr lang="pl-PL" sz="2000" dirty="0" smtClean="0">
              <a:solidFill>
                <a:schemeClr val="tx1"/>
              </a:solidFill>
            </a:endParaRPr>
          </a:p>
          <a:p>
            <a:r>
              <a:rPr lang="pl-PL" sz="2000" dirty="0" smtClean="0">
                <a:solidFill>
                  <a:schemeClr val="tx1"/>
                </a:solidFill>
              </a:rPr>
              <a:t>Organizacje, które złożyły oferty niekompletne, w ciągu 5 dni uzupełniły braki formalne,</a:t>
            </a:r>
          </a:p>
          <a:p>
            <a:pPr marL="0" indent="0">
              <a:buNone/>
            </a:pPr>
            <a:endParaRPr lang="pl-PL" sz="2000" dirty="0">
              <a:solidFill>
                <a:schemeClr val="tx1"/>
              </a:solidFill>
            </a:endParaRPr>
          </a:p>
          <a:p>
            <a:r>
              <a:rPr lang="pl-PL" sz="2000" dirty="0" smtClean="0">
                <a:solidFill>
                  <a:schemeClr val="tx1"/>
                </a:solidFill>
              </a:rPr>
              <a:t>Wszystkie oferty przeszły do kolejnego etapu, który polegał na szczegółowej ocenie merytorycznej,</a:t>
            </a:r>
          </a:p>
          <a:p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Podsumowanie: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215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just"/>
            <a:r>
              <a:rPr lang="pl-PL" sz="2400" dirty="0" smtClean="0">
                <a:solidFill>
                  <a:schemeClr val="tx1"/>
                </a:solidFill>
              </a:rPr>
              <a:t>Temat oferty musi nawiązywać do rodzaju  zadania,</a:t>
            </a:r>
          </a:p>
          <a:p>
            <a:pPr algn="just"/>
            <a:r>
              <a:rPr lang="pl-PL" sz="2400" dirty="0" smtClean="0">
                <a:solidFill>
                  <a:schemeClr val="tx1"/>
                </a:solidFill>
              </a:rPr>
              <a:t>Wskazać formy realizacji zadania (powierzenie czy wspieranie),</a:t>
            </a:r>
          </a:p>
          <a:p>
            <a:pPr algn="just"/>
            <a:r>
              <a:rPr lang="pl-PL" sz="2400" dirty="0" smtClean="0">
                <a:solidFill>
                  <a:schemeClr val="tx1"/>
                </a:solidFill>
              </a:rPr>
              <a:t>Prowadząc działalność nieodpłatną pożytku publicznego organizacje nie mogą pobierać żadnych opłat, wpłat adresatów zadania, </a:t>
            </a:r>
          </a:p>
          <a:p>
            <a:pPr algn="just"/>
            <a:r>
              <a:rPr lang="pl-PL" sz="2400" dirty="0" smtClean="0">
                <a:solidFill>
                  <a:schemeClr val="tx1"/>
                </a:solidFill>
              </a:rPr>
              <a:t>Jasno i szczegółowo opisywać poszczególne elementy oferty jak:  charakterystyka, opis potrzeb, cele, rezultaty zadania,</a:t>
            </a:r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Na co zwracać uwagę, aby nie popełniać błędów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932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Opis poszczególnych działań powinien być szczegółowo rozpisany, najlepiej etapami co chcemy zrobić, jak to będzie przebiegać,</a:t>
            </a: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Harmonogram musi być zgodny z kosztorysem,</a:t>
            </a: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W kosztorysie należy uwzględnić ilość, koszt oraz rodzaj miary,</a:t>
            </a: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Kosztorys musi zgadzać się z kwotą dotacji i kosztem całego zadania,</a:t>
            </a: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Koszty z tabeli 1 „Kosztorys ze względu na rodzaj kosztów” muszą być </a:t>
            </a:r>
            <a:r>
              <a:rPr lang="pl-PL" sz="2400" b="1" dirty="0" smtClean="0">
                <a:solidFill>
                  <a:prstClr val="black"/>
                </a:solidFill>
              </a:rPr>
              <a:t>poprawnie</a:t>
            </a:r>
            <a:r>
              <a:rPr lang="pl-PL" sz="2400" dirty="0" smtClean="0">
                <a:solidFill>
                  <a:prstClr val="black"/>
                </a:solidFill>
              </a:rPr>
              <a:t> przeniesione do tabeli 2 „Przewidywane źródła finansowania zadania publicznego”,</a:t>
            </a: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Środki finansowe z innych źródeł (Starostwo powiatowe, Urząd Marszałkowski) należy wykazać w pkt. 4,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000" dirty="0">
                <a:solidFill>
                  <a:prstClr val="black"/>
                </a:solidFill>
              </a:rPr>
              <a:t>Na co zwracać uwagę, aby nie popełniać błędów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61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Brak wskazania </a:t>
            </a:r>
            <a:r>
              <a:rPr lang="pl-PL" sz="2400" dirty="0">
                <a:solidFill>
                  <a:prstClr val="black"/>
                </a:solidFill>
              </a:rPr>
              <a:t>formy realizacji zadania (powierzenie czy wspieranie</a:t>
            </a:r>
            <a:r>
              <a:rPr lang="pl-PL" sz="2400" dirty="0" smtClean="0">
                <a:solidFill>
                  <a:prstClr val="black"/>
                </a:solidFill>
              </a:rPr>
              <a:t>),</a:t>
            </a: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Projekt niezgodny z zadaniem,</a:t>
            </a:r>
            <a:endParaRPr lang="pl-PL" sz="2400" dirty="0">
              <a:solidFill>
                <a:prstClr val="black"/>
              </a:solidFill>
            </a:endParaRP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Brak </a:t>
            </a:r>
            <a:r>
              <a:rPr lang="pl-PL" sz="2400" dirty="0">
                <a:solidFill>
                  <a:prstClr val="black"/>
                </a:solidFill>
              </a:rPr>
              <a:t>własnego wkładu finansowego – min. 10%,</a:t>
            </a:r>
          </a:p>
          <a:p>
            <a:pPr lvl="0" algn="just"/>
            <a:r>
              <a:rPr lang="pl-PL" sz="2400" dirty="0">
                <a:solidFill>
                  <a:prstClr val="black"/>
                </a:solidFill>
              </a:rPr>
              <a:t>Budżet nieadekwatny do zadania, niepoprawnie podliczony,</a:t>
            </a:r>
          </a:p>
          <a:p>
            <a:pPr lvl="0" algn="just"/>
            <a:r>
              <a:rPr lang="pl-PL" sz="2400" dirty="0">
                <a:solidFill>
                  <a:prstClr val="black"/>
                </a:solidFill>
              </a:rPr>
              <a:t>Brak wykazu otrzymanych środków publicznych z innych źródeł, </a:t>
            </a:r>
          </a:p>
          <a:p>
            <a:pPr lvl="0" algn="just"/>
            <a:r>
              <a:rPr lang="pl-PL" sz="2400" dirty="0">
                <a:solidFill>
                  <a:prstClr val="black"/>
                </a:solidFill>
              </a:rPr>
              <a:t>Brak podliczeń w tabelach kosztorysu,</a:t>
            </a:r>
          </a:p>
          <a:p>
            <a:pPr lvl="0" algn="just"/>
            <a:r>
              <a:rPr lang="pl-PL" sz="2400" dirty="0" smtClean="0">
                <a:solidFill>
                  <a:prstClr val="black"/>
                </a:solidFill>
              </a:rPr>
              <a:t>Błędnie przeniesione koszty w tabelach,</a:t>
            </a:r>
          </a:p>
          <a:p>
            <a:pPr marL="0" lvl="0" indent="0" algn="just">
              <a:buNone/>
            </a:pPr>
            <a:endParaRPr lang="pl-PL" sz="2400" dirty="0">
              <a:solidFill>
                <a:prstClr val="black"/>
              </a:solidFill>
            </a:endParaRP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Błędy dyskwalifikujące oferty: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586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Zadanie Nr 1 – 6.220,00 zł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Zadanie Nr 2 – 2.300,00 zł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Zadanie Nr 3 – 0 zł</a:t>
            </a:r>
            <a:endParaRPr lang="pl-PL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Przyznane dotacje: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1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420888"/>
            <a:ext cx="835292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52128"/>
          </a:xfrm>
        </p:spPr>
        <p:txBody>
          <a:bodyPr>
            <a:normAutofit fontScale="90000"/>
          </a:bodyPr>
          <a:lstStyle/>
          <a:p>
            <a:pPr marL="228600">
              <a:lnSpc>
                <a:spcPct val="150000"/>
              </a:lnSpc>
            </a:pPr>
            <a:r>
              <a:rPr lang="pl-PL" sz="2200" b="1" dirty="0" smtClean="0">
                <a:effectLst/>
                <a:latin typeface="Times New Roman"/>
                <a:ea typeface="Times New Roman"/>
                <a:cs typeface="Times New Roman"/>
              </a:rPr>
              <a:t>LISTA  RANKINGOWA</a:t>
            </a:r>
            <a:r>
              <a:rPr lang="pl-PL" sz="2200" dirty="0">
                <a:ea typeface="Calibri"/>
                <a:cs typeface="Times New Roman"/>
              </a:rPr>
              <a:t/>
            </a:r>
            <a:br>
              <a:rPr lang="pl-PL" sz="2200" dirty="0">
                <a:ea typeface="Calibri"/>
                <a:cs typeface="Times New Roman"/>
              </a:rPr>
            </a:br>
            <a:r>
              <a:rPr lang="pl-PL" sz="2200" b="1" dirty="0" smtClean="0">
                <a:effectLst/>
                <a:latin typeface="Times New Roman"/>
                <a:ea typeface="Times New Roman"/>
                <a:cs typeface="Times New Roman"/>
              </a:rPr>
              <a:t>Otwarty konkurs ofert  nr 1/2011 </a:t>
            </a:r>
            <a:r>
              <a:rPr lang="pl-PL" sz="4000" dirty="0">
                <a:ea typeface="Calibri"/>
                <a:cs typeface="Times New Roman"/>
              </a:rPr>
              <a:t/>
            </a:r>
            <a:br>
              <a:rPr lang="pl-PL" sz="4000" dirty="0">
                <a:ea typeface="Calibri"/>
                <a:cs typeface="Times New Roman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174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348880"/>
            <a:ext cx="8280920" cy="367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01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Infinity">
      <a:dk1>
        <a:sysClr val="windowText" lastClr="000000"/>
      </a:dk1>
      <a:lt1>
        <a:sysClr val="window" lastClr="FFFFFF"/>
      </a:lt1>
      <a:dk2>
        <a:srgbClr val="EABB00"/>
      </a:dk2>
      <a:lt2>
        <a:srgbClr val="DEF2FA"/>
      </a:lt2>
      <a:accent1>
        <a:srgbClr val="983DB1"/>
      </a:accent1>
      <a:accent2>
        <a:srgbClr val="47D147"/>
      </a:accent2>
      <a:accent3>
        <a:srgbClr val="CC0053"/>
      </a:accent3>
      <a:accent4>
        <a:srgbClr val="EA950D"/>
      </a:accent4>
      <a:accent5>
        <a:srgbClr val="C800C8"/>
      </a:accent5>
      <a:accent6>
        <a:srgbClr val="6161FF"/>
      </a:accent6>
      <a:hlink>
        <a:srgbClr val="755D00"/>
      </a:hlink>
      <a:folHlink>
        <a:srgbClr val="31AEE0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iejski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150</TotalTime>
  <Words>312</Words>
  <Application>Microsoft Office PowerPoint</Application>
  <PresentationFormat>Pokaz na ekranie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Kształt fali</vt:lpstr>
      <vt:lpstr>Rozstrzygnięcie  otwartego konkursu ofert  Nr 1/2011  na wykonywanie zadań publicznych</vt:lpstr>
      <vt:lpstr>Ilość wniosków</vt:lpstr>
      <vt:lpstr>Podsumowanie:</vt:lpstr>
      <vt:lpstr>Na co zwracać uwagę, aby nie popełniać błędów</vt:lpstr>
      <vt:lpstr>Na co zwracać uwagę, aby nie popełniać błędów</vt:lpstr>
      <vt:lpstr>Błędy dyskwalifikujące oferty: </vt:lpstr>
      <vt:lpstr>Przyznane dotacje:</vt:lpstr>
      <vt:lpstr>LISTA  RANKINGOWA Otwarty konkurs ofert  nr 1/2011  </vt:lpstr>
      <vt:lpstr>Prezentacja programu PowerPoint</vt:lpstr>
      <vt:lpstr>Zapraszamy do wzięcia udziału w kolejnym konkursie ofert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Rozstrzygnięcie  otwartego konkursu ofert  Nr 1/2011  na wykonywanie zadań publicznych</dc:title>
  <dc:creator>bok1</dc:creator>
  <cp:lastModifiedBy>bok1</cp:lastModifiedBy>
  <cp:revision>13</cp:revision>
  <dcterms:created xsi:type="dcterms:W3CDTF">2011-04-28T08:58:16Z</dcterms:created>
  <dcterms:modified xsi:type="dcterms:W3CDTF">2011-04-28T11:33:02Z</dcterms:modified>
</cp:coreProperties>
</file>