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5" autoAdjust="0"/>
  </p:normalViewPr>
  <p:slideViewPr>
    <p:cSldViewPr>
      <p:cViewPr varScale="1">
        <p:scale>
          <a:sx n="85" d="100"/>
          <a:sy n="85" d="100"/>
        </p:scale>
        <p:origin x="-111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578A-1C7B-41A3-879A-52853E4E7C43}" type="datetimeFigureOut">
              <a:rPr lang="pl-PL" smtClean="0"/>
              <a:t>2011-03-22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8EF20-4221-4CE7-B8F2-9070935FB68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578A-1C7B-41A3-879A-52853E4E7C43}" type="datetimeFigureOut">
              <a:rPr lang="pl-PL" smtClean="0"/>
              <a:t>2011-03-22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8EF20-4221-4CE7-B8F2-9070935FB68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578A-1C7B-41A3-879A-52853E4E7C43}" type="datetimeFigureOut">
              <a:rPr lang="pl-PL" smtClean="0"/>
              <a:t>2011-03-22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8EF20-4221-4CE7-B8F2-9070935FB68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578A-1C7B-41A3-879A-52853E4E7C43}" type="datetimeFigureOut">
              <a:rPr lang="pl-PL" smtClean="0"/>
              <a:t>2011-03-22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8EF20-4221-4CE7-B8F2-9070935FB68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578A-1C7B-41A3-879A-52853E4E7C43}" type="datetimeFigureOut">
              <a:rPr lang="pl-PL" smtClean="0"/>
              <a:t>2011-03-22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8EF20-4221-4CE7-B8F2-9070935FB68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578A-1C7B-41A3-879A-52853E4E7C43}" type="datetimeFigureOut">
              <a:rPr lang="pl-PL" smtClean="0"/>
              <a:t>2011-03-22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8EF20-4221-4CE7-B8F2-9070935FB68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578A-1C7B-41A3-879A-52853E4E7C43}" type="datetimeFigureOut">
              <a:rPr lang="pl-PL" smtClean="0"/>
              <a:t>2011-03-22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8EF20-4221-4CE7-B8F2-9070935FB68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578A-1C7B-41A3-879A-52853E4E7C43}" type="datetimeFigureOut">
              <a:rPr lang="pl-PL" smtClean="0"/>
              <a:t>2011-03-22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8EF20-4221-4CE7-B8F2-9070935FB68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578A-1C7B-41A3-879A-52853E4E7C43}" type="datetimeFigureOut">
              <a:rPr lang="pl-PL" smtClean="0"/>
              <a:t>2011-03-22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8EF20-4221-4CE7-B8F2-9070935FB68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578A-1C7B-41A3-879A-52853E4E7C43}" type="datetimeFigureOut">
              <a:rPr lang="pl-PL" smtClean="0"/>
              <a:t>2011-03-22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8EF20-4221-4CE7-B8F2-9070935FB685}" type="slidenum">
              <a:rPr lang="pl-PL" smtClean="0"/>
              <a:t>‹#›</a:t>
            </a:fld>
            <a:endParaRPr lang="pl-P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578A-1C7B-41A3-879A-52853E4E7C43}" type="datetimeFigureOut">
              <a:rPr lang="pl-PL" smtClean="0"/>
              <a:t>2011-03-22</a:t>
            </a:fld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48EF20-4221-4CE7-B8F2-9070935FB685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9348EF20-4221-4CE7-B8F2-9070935FB685}" type="slidenum">
              <a:rPr lang="pl-PL" smtClean="0"/>
              <a:t>‹#›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EDF5578A-1C7B-41A3-879A-52853E4E7C43}" type="datetimeFigureOut">
              <a:rPr lang="pl-PL" smtClean="0"/>
              <a:t>2011-03-22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55576" y="1484784"/>
            <a:ext cx="8054712" cy="1472184"/>
          </a:xfrm>
        </p:spPr>
        <p:txBody>
          <a:bodyPr/>
          <a:lstStyle/>
          <a:p>
            <a:r>
              <a:rPr lang="pl-PL" sz="4400" dirty="0" smtClean="0"/>
              <a:t>OTWARTY </a:t>
            </a:r>
            <a:r>
              <a:rPr lang="pl-PL" sz="4400" dirty="0" smtClean="0"/>
              <a:t>KONKUS OFERT</a:t>
            </a:r>
            <a:endParaRPr lang="pl-PL" sz="44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403648" y="3573016"/>
            <a:ext cx="7406640" cy="1752600"/>
          </a:xfrm>
        </p:spPr>
        <p:txBody>
          <a:bodyPr/>
          <a:lstStyle/>
          <a:p>
            <a:r>
              <a:rPr lang="pl-PL" dirty="0" smtClean="0"/>
              <a:t>JAK WYPEŁNIĆ OFERTĘ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3329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64704"/>
            <a:ext cx="7992888" cy="5361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604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pl-PL" sz="1800" b="1" dirty="0"/>
              <a:t>2. Przewidywane źródła finansowania zadania publicznego</a:t>
            </a:r>
            <a:r>
              <a:rPr lang="pl-PL" dirty="0"/>
              <a:t/>
            </a:r>
            <a:br>
              <a:rPr lang="pl-PL" dirty="0"/>
            </a:br>
            <a:r>
              <a:rPr lang="pl-PL" b="1" dirty="0"/>
              <a:t> 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7698281"/>
              </p:ext>
            </p:extLst>
          </p:nvPr>
        </p:nvGraphicFramePr>
        <p:xfrm>
          <a:off x="467545" y="908717"/>
          <a:ext cx="8064897" cy="4752531"/>
        </p:xfrm>
        <a:graphic>
          <a:graphicData uri="http://schemas.openxmlformats.org/drawingml/2006/table">
            <a:tbl>
              <a:tblPr/>
              <a:tblGrid>
                <a:gridCol w="416621"/>
                <a:gridCol w="5822162"/>
                <a:gridCol w="913057"/>
                <a:gridCol w="913057"/>
              </a:tblGrid>
              <a:tr h="5483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1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Wnioskowana kwota dotacji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 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3400 zł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77,27%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3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2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Środki finansowe własne</a:t>
                      </a:r>
                      <a:r>
                        <a:rPr lang="pl-PL" sz="1000" baseline="30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17</a:t>
                      </a:r>
                      <a:r>
                        <a:rPr lang="pl-PL" sz="800" baseline="30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)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 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 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1000 zł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22,73%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3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3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Środki finansowe z innych źródeł  ogółem (środki finansowe wymienione w pkt. 3.1-3.3)</a:t>
                      </a:r>
                      <a:r>
                        <a:rPr lang="pl-PL" sz="1000" baseline="30000" dirty="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11)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900" b="1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Nale</a:t>
                      </a:r>
                      <a:r>
                        <a:rPr lang="pl-PL" sz="900" b="1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  <a:cs typeface="TimesNewRoman,Bold"/>
                        </a:rPr>
                        <a:t>ż</a:t>
                      </a:r>
                      <a:r>
                        <a:rPr lang="pl-PL" sz="900" b="1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y wypełni</a:t>
                      </a:r>
                      <a:r>
                        <a:rPr lang="pl-PL" sz="900" b="1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  <a:cs typeface="TimesNewRoman,Bold"/>
                        </a:rPr>
                        <a:t>ć </a:t>
                      </a:r>
                      <a:r>
                        <a:rPr lang="pl-PL" sz="900" b="1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równie</a:t>
                      </a:r>
                      <a:r>
                        <a:rPr lang="pl-PL" sz="900" b="1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  <a:cs typeface="TimesNewRoman,Bold"/>
                        </a:rPr>
                        <a:t>ż </a:t>
                      </a:r>
                      <a:r>
                        <a:rPr lang="pl-PL" sz="900" b="1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w przypadku wspierania zadania, a nie tylko w </a:t>
                      </a:r>
                      <a:r>
                        <a:rPr lang="pl-PL" sz="900" b="1" dirty="0" smtClean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przypadku</a:t>
                      </a:r>
                      <a:r>
                        <a:rPr lang="pl-PL" sz="9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pl-PL" sz="900" b="1" dirty="0" smtClean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ubiegania </a:t>
                      </a:r>
                      <a:r>
                        <a:rPr lang="pl-PL" sz="900" b="1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si</a:t>
                      </a:r>
                      <a:r>
                        <a:rPr lang="pl-PL" sz="900" b="1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  <a:cs typeface="TimesNewRoman,Bold"/>
                        </a:rPr>
                        <a:t>ę </a:t>
                      </a:r>
                      <a:r>
                        <a:rPr lang="pl-PL" sz="900" b="1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o dofinansowanie inwestycji.</a:t>
                      </a:r>
                      <a:endParaRPr lang="pl-PL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 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……… zł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 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……..%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3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3.1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wpłaty i opłaty adresatów zadania publicznego</a:t>
                      </a:r>
                      <a:r>
                        <a:rPr lang="pl-PL" sz="1000" baseline="30000" dirty="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17)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 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 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……… zł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……..%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394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3.2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środki finansowe z innych źródeł publicznych (w szczególności: dotacje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z budżetu państwa lub budżetu jednostki samorządu terytorialnego, funduszy celowych, środki z funduszy strukturalnych)</a:t>
                      </a:r>
                      <a:r>
                        <a:rPr lang="pl-PL" sz="1000" baseline="30000" dirty="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17)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 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 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 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……… zł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……..%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3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3.3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pozostałe</a:t>
                      </a:r>
                      <a:r>
                        <a:rPr lang="pl-PL" sz="1100" baseline="30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17)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 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 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……… zł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……..%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3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4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Wkład osobowy (w tym świadczenia wolontariuszy i praca społeczna członków) 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 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……… zł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 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……..%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3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5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Ogółem (środki  wymienione w pkt 1- 4)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 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4400 zł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  <a:latin typeface="Arial Narrow"/>
                          <a:ea typeface="Times New Roman"/>
                          <a:cs typeface="Arial"/>
                        </a:rPr>
                        <a:t>100%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877272"/>
            <a:ext cx="7992888" cy="356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311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>
              <a:spcAft>
                <a:spcPts val="0"/>
              </a:spcAft>
            </a:pPr>
            <a:r>
              <a:rPr lang="pl-PL" sz="1600" b="1" dirty="0" smtClean="0">
                <a:effectLst/>
                <a:latin typeface="Arial Narrow"/>
                <a:ea typeface="Times New Roman"/>
                <a:cs typeface="Arial"/>
              </a:rPr>
              <a:t>3. Finansowe środki z innych źródeł publicznych</a:t>
            </a:r>
            <a:r>
              <a:rPr lang="pl-PL" sz="1600" b="1" baseline="30000" dirty="0" smtClean="0">
                <a:effectLst/>
                <a:latin typeface="Arial Narrow"/>
                <a:ea typeface="Times New Roman"/>
                <a:cs typeface="Arial"/>
              </a:rPr>
              <a:t>21)</a:t>
            </a:r>
            <a:r>
              <a:rPr lang="pl-PL" sz="1600" dirty="0" smtClean="0">
                <a:effectLst/>
                <a:latin typeface="Times New Roman"/>
                <a:ea typeface="Times New Roman"/>
              </a:rPr>
              <a:t/>
            </a:r>
            <a:br>
              <a:rPr lang="pl-PL" sz="1600" dirty="0" smtClean="0">
                <a:effectLst/>
                <a:latin typeface="Times New Roman"/>
                <a:ea typeface="Times New Roman"/>
              </a:rPr>
            </a:br>
            <a:endParaRPr lang="pl-PL" sz="1600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8208912" cy="5328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364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90805" algn="just">
              <a:lnSpc>
                <a:spcPct val="150000"/>
              </a:lnSpc>
              <a:spcAft>
                <a:spcPts val="0"/>
              </a:spcAft>
              <a:tabLst>
                <a:tab pos="5671185" algn="l"/>
              </a:tabLst>
            </a:pPr>
            <a:r>
              <a:rPr lang="pl-PL" sz="2700" b="1" dirty="0" smtClean="0">
                <a:effectLst/>
                <a:latin typeface="Arial Narrow"/>
                <a:ea typeface="Times New Roman"/>
                <a:cs typeface="Arial"/>
              </a:rPr>
              <a:t/>
            </a:r>
            <a:br>
              <a:rPr lang="pl-PL" sz="2700" b="1" dirty="0" smtClean="0">
                <a:effectLst/>
                <a:latin typeface="Arial Narrow"/>
                <a:ea typeface="Times New Roman"/>
                <a:cs typeface="Arial"/>
              </a:rPr>
            </a:br>
            <a:r>
              <a:rPr lang="pl-PL" sz="2700" b="1" dirty="0" smtClean="0">
                <a:effectLst/>
                <a:latin typeface="Arial Narrow"/>
                <a:ea typeface="Times New Roman"/>
                <a:cs typeface="Arial"/>
              </a:rPr>
              <a:t>V. Inne wybrane informacje dotyczące zadania publicznego</a:t>
            </a:r>
            <a:r>
              <a:rPr lang="pl-PL" sz="6000" dirty="0" smtClean="0">
                <a:effectLst/>
                <a:latin typeface="Times New Roman"/>
                <a:ea typeface="Times New Roman"/>
              </a:rPr>
              <a:t/>
            </a:r>
            <a:br>
              <a:rPr lang="pl-PL" sz="6000" dirty="0" smtClean="0">
                <a:effectLst/>
                <a:latin typeface="Times New Roman"/>
                <a:ea typeface="Times New Roman"/>
              </a:rPr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196752"/>
            <a:ext cx="8003232" cy="5328592"/>
          </a:xfrm>
        </p:spPr>
        <p:txBody>
          <a:bodyPr>
            <a:normAutofit fontScale="25000" lnSpcReduction="20000"/>
          </a:bodyPr>
          <a:lstStyle/>
          <a:p>
            <a:pPr marL="0" marR="90805" indent="0" algn="just">
              <a:lnSpc>
                <a:spcPct val="150000"/>
              </a:lnSpc>
              <a:spcAft>
                <a:spcPts val="0"/>
              </a:spcAft>
              <a:buNone/>
              <a:tabLst>
                <a:tab pos="5671185" algn="l"/>
              </a:tabLst>
            </a:pPr>
            <a:r>
              <a:rPr lang="pl-PL" sz="4800" dirty="0" smtClean="0">
                <a:effectLst/>
                <a:latin typeface="Arial Narrow"/>
                <a:ea typeface="Times New Roman"/>
                <a:cs typeface="Arial"/>
              </a:rPr>
              <a:t>1. Zasoby kadrowe przewidywane do wykorzystania przy realizacji zadania publicznego</a:t>
            </a:r>
            <a:r>
              <a:rPr lang="pl-PL" sz="4800" baseline="30000" dirty="0" smtClean="0">
                <a:effectLst/>
                <a:latin typeface="Arial Narrow"/>
                <a:ea typeface="Times New Roman"/>
                <a:cs typeface="Arial"/>
              </a:rPr>
              <a:t>22) </a:t>
            </a:r>
            <a:endParaRPr lang="pl-PL" sz="4800" dirty="0" smtClean="0">
              <a:effectLst/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pl-PL" sz="4800" dirty="0" smtClean="0">
                <a:solidFill>
                  <a:srgbClr val="FF0000"/>
                </a:solidFill>
                <a:effectLst/>
                <a:latin typeface="Arial Narrow"/>
                <a:ea typeface="Times New Roman"/>
                <a:cs typeface="Arial"/>
              </a:rPr>
              <a:t>Należy podać informacje o kwalifikacjach osób, które będą zatrudnione przy realizacji zadania publicznego oraz o kwalifikacjach wolontariuszy. W przypadku oferty wspólnej należy przyporządkować zasoby kadrowe do dysponujących nimi oferentów. Należy podać posiadane zasoby kadrowe, które są konieczne przy realizacji zadania np. ogólna liczba osób pracujących przy realizacji zadania w tym wolontariuszy w przeliczeniu na pełne etaty.</a:t>
            </a:r>
            <a:endParaRPr lang="pl-PL" sz="4800" dirty="0" smtClean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  <a:p>
            <a:pPr marL="0" marR="90805" indent="0" algn="just">
              <a:lnSpc>
                <a:spcPct val="150000"/>
              </a:lnSpc>
              <a:spcAft>
                <a:spcPts val="0"/>
              </a:spcAft>
              <a:buNone/>
              <a:tabLst>
                <a:tab pos="5671185" algn="l"/>
              </a:tabLst>
            </a:pPr>
            <a:r>
              <a:rPr lang="pl-PL" sz="4800" dirty="0" smtClean="0">
                <a:solidFill>
                  <a:srgbClr val="FF0000"/>
                </a:solidFill>
                <a:effectLst/>
                <a:latin typeface="Arial Narrow"/>
                <a:ea typeface="Times New Roman"/>
                <a:cs typeface="Arial"/>
              </a:rPr>
              <a:t> </a:t>
            </a:r>
            <a:endParaRPr lang="pl-PL" sz="4800" dirty="0" smtClean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  <a:p>
            <a:pPr marL="0" marR="90805" indent="0" algn="just">
              <a:lnSpc>
                <a:spcPct val="150000"/>
              </a:lnSpc>
              <a:spcAft>
                <a:spcPts val="0"/>
              </a:spcAft>
              <a:buNone/>
              <a:tabLst>
                <a:tab pos="-90170" algn="l"/>
                <a:tab pos="5671185" algn="l"/>
              </a:tabLst>
            </a:pPr>
            <a:r>
              <a:rPr lang="pl-PL" sz="4800" dirty="0" smtClean="0">
                <a:effectLst/>
                <a:latin typeface="Arial Narrow"/>
                <a:ea typeface="Times New Roman"/>
                <a:cs typeface="Arial"/>
              </a:rPr>
              <a:t>2. Zasoby rzeczowe oferenta/oferentów</a:t>
            </a:r>
            <a:r>
              <a:rPr lang="pl-PL" sz="4800" baseline="30000" dirty="0" smtClean="0">
                <a:effectLst/>
                <a:latin typeface="Arial Narrow"/>
                <a:ea typeface="Times New Roman"/>
                <a:cs typeface="Arial"/>
              </a:rPr>
              <a:t>1) </a:t>
            </a:r>
            <a:r>
              <a:rPr lang="pl-PL" sz="4800" dirty="0" smtClean="0">
                <a:effectLst/>
                <a:latin typeface="Arial Narrow"/>
                <a:ea typeface="Times New Roman"/>
                <a:cs typeface="Arial"/>
              </a:rPr>
              <a:t>przewidywane do wykorzystania przy realizacji zadania</a:t>
            </a:r>
            <a:r>
              <a:rPr lang="pl-PL" sz="4800" baseline="30000" dirty="0" smtClean="0">
                <a:effectLst/>
                <a:latin typeface="Arial Narrow"/>
                <a:ea typeface="Times New Roman"/>
                <a:cs typeface="Arial"/>
              </a:rPr>
              <a:t>23) </a:t>
            </a:r>
            <a:endParaRPr lang="pl-PL" sz="4800" dirty="0" smtClean="0">
              <a:effectLst/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pl-PL" sz="4800" dirty="0" smtClean="0">
                <a:solidFill>
                  <a:srgbClr val="FF0000"/>
                </a:solidFill>
                <a:effectLst/>
                <a:latin typeface="Arial Narrow"/>
                <a:ea typeface="Times New Roman"/>
                <a:cs typeface="Arial"/>
              </a:rPr>
              <a:t>Np. lokal, sprzęt, materiały. W przypadku oferty wspólnej należy przyporządkować zasoby rzeczowe do dysponujących nimi oferentów. Wkładem rzeczowym będzie także wykorzystanie prywatnego samochodu w realizacji zadania, wykonanie bezpłatnych badań zawodników. Uwaga! Wkład rzeczowy nie jest przeliczany na wkład finansowy.</a:t>
            </a:r>
            <a:endParaRPr lang="pl-PL" sz="4800" dirty="0" smtClean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  <a:p>
            <a:pPr marL="0" marR="90805" indent="0" algn="just">
              <a:lnSpc>
                <a:spcPct val="150000"/>
              </a:lnSpc>
              <a:spcAft>
                <a:spcPts val="0"/>
              </a:spcAft>
              <a:buNone/>
              <a:tabLst>
                <a:tab pos="5671185" algn="l"/>
              </a:tabLst>
            </a:pPr>
            <a:r>
              <a:rPr lang="pl-PL" sz="4800" dirty="0" smtClean="0">
                <a:effectLst/>
                <a:latin typeface="Arial Narrow"/>
                <a:ea typeface="Times New Roman"/>
                <a:cs typeface="Arial"/>
              </a:rPr>
              <a:t> </a:t>
            </a:r>
            <a:endParaRPr lang="pl-PL" sz="4800" dirty="0" smtClean="0">
              <a:effectLst/>
              <a:latin typeface="Times New Roman"/>
              <a:ea typeface="Times New Roman"/>
            </a:endParaRPr>
          </a:p>
          <a:p>
            <a:pPr marL="0" marR="90805" indent="0" algn="just">
              <a:spcAft>
                <a:spcPts val="0"/>
              </a:spcAft>
              <a:buNone/>
              <a:tabLst>
                <a:tab pos="5671185" algn="l"/>
              </a:tabLst>
            </a:pPr>
            <a:r>
              <a:rPr lang="pl-PL" sz="4800" dirty="0" smtClean="0">
                <a:effectLst/>
                <a:latin typeface="Arial Narrow"/>
                <a:ea typeface="Times New Roman"/>
                <a:cs typeface="Arial"/>
              </a:rPr>
              <a:t>3. Dotychczasowe doświadczenia w realizacji zadań publicznych podobnego rodzaju (ze wskazaniem, które z tych zadań realizowane były we współpracy z administracją publiczną).</a:t>
            </a:r>
            <a:endParaRPr lang="pl-PL" sz="4800" dirty="0" smtClean="0">
              <a:effectLst/>
              <a:latin typeface="Times New Roman"/>
              <a:ea typeface="Times New Roman"/>
            </a:endParaRPr>
          </a:p>
          <a:p>
            <a:pPr marL="0" marR="90805" indent="0" algn="just">
              <a:spcAft>
                <a:spcPts val="0"/>
              </a:spcAft>
              <a:buNone/>
              <a:tabLst>
                <a:tab pos="5671185" algn="l"/>
              </a:tabLst>
            </a:pPr>
            <a:r>
              <a:rPr lang="pl-PL" sz="4800" dirty="0" smtClean="0">
                <a:effectLst/>
                <a:latin typeface="Arial Narrow"/>
                <a:ea typeface="Times New Roman"/>
                <a:cs typeface="Arial"/>
              </a:rPr>
              <a:t> </a:t>
            </a:r>
            <a:endParaRPr lang="pl-PL" sz="4800" dirty="0" smtClean="0">
              <a:effectLst/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pl-PL" sz="4800" dirty="0" smtClean="0">
                <a:solidFill>
                  <a:srgbClr val="FF0000"/>
                </a:solidFill>
                <a:effectLst/>
                <a:latin typeface="Arial Narrow"/>
                <a:ea typeface="Times New Roman"/>
                <a:cs typeface="Arial"/>
              </a:rPr>
              <a:t>Należy podać informacje czy oferent bezpośrednio wykonujący zadanie wykonywał zadanie podobnego rodzaju. Należy krótko opisać rodzaj zadania, skalę i wartość zadań podobnego rodzaju. Należy wskazać także te zadania, które realizowane były we współpracy z administracją publiczną.</a:t>
            </a:r>
            <a:endParaRPr lang="pl-PL" sz="4800" dirty="0" smtClean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  <a:p>
            <a:pPr marL="0" marR="90805" indent="0" algn="just">
              <a:lnSpc>
                <a:spcPct val="150000"/>
              </a:lnSpc>
              <a:spcAft>
                <a:spcPts val="0"/>
              </a:spcAft>
              <a:buNone/>
              <a:tabLst>
                <a:tab pos="5671185" algn="l"/>
              </a:tabLst>
            </a:pPr>
            <a:r>
              <a:rPr lang="pl-PL" sz="4800" dirty="0" smtClean="0">
                <a:effectLst/>
                <a:latin typeface="Arial Narrow"/>
                <a:ea typeface="Times New Roman"/>
                <a:cs typeface="Arial"/>
              </a:rPr>
              <a:t> </a:t>
            </a:r>
            <a:endParaRPr lang="pl-PL" sz="4800" dirty="0" smtClean="0">
              <a:effectLst/>
              <a:latin typeface="Times New Roman"/>
              <a:ea typeface="Times New Roman"/>
            </a:endParaRPr>
          </a:p>
          <a:p>
            <a:pPr marL="0" marR="90805" indent="0" algn="just">
              <a:spcAft>
                <a:spcPts val="0"/>
              </a:spcAft>
              <a:buNone/>
              <a:tabLst>
                <a:tab pos="5671185" algn="l"/>
              </a:tabLst>
            </a:pPr>
            <a:r>
              <a:rPr lang="pl-PL" sz="4800" dirty="0" smtClean="0">
                <a:effectLst/>
                <a:latin typeface="Arial Narrow"/>
                <a:ea typeface="Times New Roman"/>
                <a:cs typeface="Arial"/>
              </a:rPr>
              <a:t>4. Informacja, czy oferent/oferenci</a:t>
            </a:r>
            <a:r>
              <a:rPr lang="pl-PL" sz="4800" baseline="30000" dirty="0" smtClean="0">
                <a:effectLst/>
                <a:latin typeface="Arial Narrow"/>
                <a:ea typeface="Times New Roman"/>
                <a:cs typeface="Arial"/>
              </a:rPr>
              <a:t>1)</a:t>
            </a:r>
            <a:r>
              <a:rPr lang="pl-PL" sz="4800" dirty="0" smtClean="0">
                <a:effectLst/>
                <a:latin typeface="Arial Narrow"/>
                <a:ea typeface="Times New Roman"/>
                <a:cs typeface="Arial"/>
              </a:rPr>
              <a:t>  przewiduje(-ą) zlecać realizację zadania publicznego w trybie, o którym mowa w art. 16 ust. 7 ustawy dnia 24 kwietnia 2003 r. o działalności pożytku publicznego i o wolontariacie. </a:t>
            </a:r>
          </a:p>
          <a:p>
            <a:pPr marL="0" marR="90805" indent="0" algn="just">
              <a:spcAft>
                <a:spcPts val="0"/>
              </a:spcAft>
              <a:buNone/>
              <a:tabLst>
                <a:tab pos="5671185" algn="l"/>
              </a:tabLst>
            </a:pPr>
            <a:endParaRPr lang="pl-PL" sz="4800" dirty="0" smtClean="0">
              <a:effectLst/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pl-PL" sz="4800" dirty="0" smtClean="0">
                <a:solidFill>
                  <a:srgbClr val="FF0000"/>
                </a:solidFill>
                <a:effectLst/>
                <a:latin typeface="Arial Narrow"/>
                <a:ea typeface="Times New Roman"/>
                <a:cs typeface="Arial"/>
              </a:rPr>
              <a:t>Należy podać zakres w jakim będą uczestniczyć podwykonawcy w realizacji zadania, które pozycje harmonogramu i kosztorysu będą realizowane przez podwykonawców. Podwykonawcą jest organizacja pozarządowa (inna niż ta której zlecono realizację zadania publicznego)podmiot, o którym mowa w art. 3 ust. 3 ustawy lub przedsiębiorca, który współrealizuje część zadania publicznego, poprzez sprzedaż usług, których zakupu - za pośrednictwem środków pochodzących z dotacji – dokonuje organizacja pozarządowa, której zlecono realizację zadania.</a:t>
            </a:r>
            <a:endParaRPr lang="pl-PL" sz="4800" dirty="0" smtClean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pl-PL" sz="3700" b="1" u="none" strike="noStrike" dirty="0" smtClean="0">
                <a:effectLst/>
                <a:latin typeface="Arial Narrow"/>
                <a:ea typeface="Times New Roman"/>
                <a:cs typeface="Arial"/>
              </a:rPr>
              <a:t> </a:t>
            </a:r>
            <a:endParaRPr lang="pl-PL" sz="3700" dirty="0" smtClean="0">
              <a:effectLst/>
              <a:latin typeface="Times New Roman"/>
              <a:ea typeface="Times New Roman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pl-PL" b="1" i="1" dirty="0" smtClean="0">
                <a:effectLst/>
                <a:latin typeface="Arial Narrow"/>
                <a:ea typeface="Times New Roman"/>
                <a:cs typeface="Arial"/>
              </a:rPr>
              <a:t> </a:t>
            </a:r>
            <a:endParaRPr lang="pl-PL" sz="4400" dirty="0" smtClean="0">
              <a:effectLst/>
              <a:latin typeface="Times New Roman"/>
              <a:ea typeface="Times New Roman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4257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635" lvl="0" algn="l">
              <a:lnSpc>
                <a:spcPct val="150000"/>
              </a:lnSpc>
              <a:spcBef>
                <a:spcPct val="20000"/>
              </a:spcBef>
            </a:pPr>
            <a:r>
              <a:rPr lang="pl-PL" sz="1600" b="1" dirty="0">
                <a:solidFill>
                  <a:prstClr val="black"/>
                </a:solidFill>
                <a:latin typeface="Arial Narrow"/>
                <a:ea typeface="Times New Roman"/>
                <a:cs typeface="Arial"/>
              </a:rPr>
              <a:t>Oświadczam (-y), że:</a:t>
            </a:r>
            <a:r>
              <a:rPr lang="pl-PL" sz="1600" b="1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pl-PL" sz="1600" b="1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</a:br>
            <a:endParaRPr lang="pl-PL" sz="16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124744"/>
            <a:ext cx="8003232" cy="5256584"/>
          </a:xfrm>
        </p:spPr>
        <p:txBody>
          <a:bodyPr>
            <a:normAutofit fontScale="47500" lnSpcReduction="20000"/>
          </a:bodyPr>
          <a:lstStyle/>
          <a:p>
            <a:pPr marL="0" marR="635" indent="0" algn="just">
              <a:lnSpc>
                <a:spcPct val="170000"/>
              </a:lnSpc>
              <a:spcAft>
                <a:spcPts val="0"/>
              </a:spcAft>
              <a:buNone/>
            </a:pPr>
            <a:r>
              <a:rPr lang="pl-PL" sz="2900" dirty="0" smtClean="0">
                <a:effectLst/>
                <a:latin typeface="Arial Narrow"/>
                <a:ea typeface="Times New Roman"/>
                <a:cs typeface="Arial"/>
              </a:rPr>
              <a:t>1) proponowane zadanie publiczne w całości mieści się w zakresie działalności pożytku publicznego oferenta/oferentów</a:t>
            </a:r>
            <a:r>
              <a:rPr lang="pl-PL" sz="2900" baseline="30000" dirty="0" smtClean="0">
                <a:effectLst/>
                <a:latin typeface="Arial Narrow"/>
                <a:ea typeface="Times New Roman"/>
                <a:cs typeface="Arial"/>
              </a:rPr>
              <a:t>1)</a:t>
            </a:r>
            <a:r>
              <a:rPr lang="pl-PL" sz="2900" dirty="0" smtClean="0">
                <a:effectLst/>
                <a:latin typeface="Arial Narrow"/>
                <a:ea typeface="Times New Roman"/>
                <a:cs typeface="Arial"/>
              </a:rPr>
              <a:t>;</a:t>
            </a:r>
            <a:endParaRPr lang="pl-PL" sz="2900" dirty="0" smtClean="0">
              <a:effectLst/>
              <a:latin typeface="Times New Roman"/>
              <a:ea typeface="Times New Roman"/>
            </a:endParaRPr>
          </a:p>
          <a:p>
            <a:pPr marL="0" marR="635" indent="0" algn="just">
              <a:lnSpc>
                <a:spcPct val="170000"/>
              </a:lnSpc>
              <a:spcAft>
                <a:spcPts val="0"/>
              </a:spcAft>
              <a:buNone/>
            </a:pPr>
            <a:r>
              <a:rPr lang="pl-PL" sz="2900" dirty="0" smtClean="0">
                <a:effectLst/>
                <a:latin typeface="Arial Narrow"/>
                <a:ea typeface="Times New Roman"/>
                <a:cs typeface="Arial"/>
              </a:rPr>
              <a:t>2) w ramach składanej oferty przewidujemy pobieranie/niepobieranie</a:t>
            </a:r>
            <a:r>
              <a:rPr lang="pl-PL" sz="2900" baseline="30000" dirty="0" smtClean="0">
                <a:effectLst/>
                <a:latin typeface="Arial Narrow"/>
                <a:ea typeface="Times New Roman"/>
                <a:cs typeface="Arial"/>
              </a:rPr>
              <a:t>1)</a:t>
            </a:r>
            <a:r>
              <a:rPr lang="pl-PL" sz="2900" dirty="0" smtClean="0">
                <a:effectLst/>
                <a:latin typeface="Arial Narrow"/>
                <a:ea typeface="Times New Roman"/>
                <a:cs typeface="Arial"/>
              </a:rPr>
              <a:t> opłat od adresatów zadania;</a:t>
            </a:r>
            <a:endParaRPr lang="pl-PL" sz="2900" dirty="0" smtClean="0">
              <a:effectLst/>
              <a:latin typeface="Times New Roman"/>
              <a:ea typeface="Times New Roman"/>
            </a:endParaRPr>
          </a:p>
          <a:p>
            <a:pPr marL="0" indent="0">
              <a:lnSpc>
                <a:spcPct val="170000"/>
              </a:lnSpc>
              <a:spcAft>
                <a:spcPts val="0"/>
              </a:spcAft>
              <a:buNone/>
            </a:pPr>
            <a:r>
              <a:rPr lang="pl-PL" sz="2900" dirty="0" smtClean="0">
                <a:effectLst/>
                <a:latin typeface="Arial Narrow"/>
                <a:ea typeface="Times New Roman"/>
                <a:cs typeface="Arial"/>
              </a:rPr>
              <a:t>3) oferent/oferenci</a:t>
            </a:r>
            <a:r>
              <a:rPr lang="pl-PL" sz="2900" baseline="30000" dirty="0" smtClean="0">
                <a:effectLst/>
                <a:latin typeface="Arial Narrow"/>
                <a:ea typeface="Times New Roman"/>
                <a:cs typeface="Arial"/>
              </a:rPr>
              <a:t>1)</a:t>
            </a:r>
            <a:r>
              <a:rPr lang="pl-PL" sz="2900" dirty="0" smtClean="0">
                <a:effectLst/>
                <a:latin typeface="Arial Narrow"/>
                <a:ea typeface="Times New Roman"/>
                <a:cs typeface="Arial"/>
              </a:rPr>
              <a:t>  jest/są</a:t>
            </a:r>
            <a:r>
              <a:rPr lang="pl-PL" sz="2900" baseline="30000" dirty="0" smtClean="0">
                <a:effectLst/>
                <a:latin typeface="Arial Narrow"/>
                <a:ea typeface="Times New Roman"/>
                <a:cs typeface="Arial"/>
              </a:rPr>
              <a:t>1)</a:t>
            </a:r>
            <a:r>
              <a:rPr lang="pl-PL" sz="2900" dirty="0" smtClean="0">
                <a:effectLst/>
                <a:latin typeface="Arial Narrow"/>
                <a:ea typeface="Times New Roman"/>
                <a:cs typeface="Arial"/>
              </a:rPr>
              <a:t>  związany(-ni) niniejszą ofertą do dnia .............................;</a:t>
            </a:r>
            <a:r>
              <a:rPr lang="pl-PL" sz="2900" dirty="0" smtClean="0">
                <a:effectLst/>
                <a:latin typeface="Arial Narrow"/>
                <a:ea typeface="Times New Roman"/>
              </a:rPr>
              <a:t> </a:t>
            </a:r>
            <a:r>
              <a:rPr lang="pl-PL" sz="2900" dirty="0" smtClean="0">
                <a:solidFill>
                  <a:srgbClr val="FF0000"/>
                </a:solidFill>
                <a:effectLst/>
                <a:latin typeface="Arial Narrow"/>
                <a:ea typeface="Times New Roman"/>
              </a:rPr>
              <a:t>wpisa</a:t>
            </a:r>
            <a:r>
              <a:rPr lang="pl-PL" sz="2900" dirty="0" smtClean="0">
                <a:solidFill>
                  <a:srgbClr val="FF0000"/>
                </a:solidFill>
                <a:effectLst/>
                <a:latin typeface="Arial Narrow"/>
                <a:ea typeface="Times New Roman"/>
                <a:cs typeface="TimesNewRoman"/>
              </a:rPr>
              <a:t>ć </a:t>
            </a:r>
            <a:r>
              <a:rPr lang="pl-PL" sz="2900" dirty="0" smtClean="0">
                <a:solidFill>
                  <a:srgbClr val="FF0000"/>
                </a:solidFill>
                <a:effectLst/>
                <a:latin typeface="Arial Narrow"/>
                <a:ea typeface="Times New Roman"/>
              </a:rPr>
              <a:t>np.</a:t>
            </a:r>
            <a:r>
              <a:rPr lang="pl-PL" sz="2900" i="1" dirty="0" smtClean="0">
                <a:solidFill>
                  <a:srgbClr val="FF0000"/>
                </a:solidFill>
                <a:effectLst/>
                <a:latin typeface="Arial Narrow"/>
                <a:ea typeface="Times New Roman"/>
              </a:rPr>
              <a:t> do czasu zako</a:t>
            </a:r>
            <a:r>
              <a:rPr lang="pl-PL" sz="2900" i="1" dirty="0" smtClean="0">
                <a:solidFill>
                  <a:srgbClr val="FF0000"/>
                </a:solidFill>
                <a:effectLst/>
                <a:latin typeface="Arial Narrow"/>
                <a:ea typeface="Times New Roman"/>
                <a:cs typeface="TimesNewRoman,Italic"/>
              </a:rPr>
              <a:t>ń</a:t>
            </a:r>
            <a:r>
              <a:rPr lang="pl-PL" sz="2900" i="1" dirty="0" smtClean="0">
                <a:solidFill>
                  <a:srgbClr val="FF0000"/>
                </a:solidFill>
                <a:effectLst/>
                <a:latin typeface="Arial Narrow"/>
                <a:ea typeface="Times New Roman"/>
              </a:rPr>
              <a:t>czenia realizacji zadani</a:t>
            </a:r>
            <a:r>
              <a:rPr lang="pl-PL" sz="2900" dirty="0" smtClean="0">
                <a:solidFill>
                  <a:srgbClr val="FF0000"/>
                </a:solidFill>
                <a:effectLst/>
                <a:latin typeface="Arial Narrow"/>
                <a:ea typeface="Times New Roman"/>
              </a:rPr>
              <a:t>a</a:t>
            </a:r>
            <a:r>
              <a:rPr lang="pl-PL" sz="29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</a:rPr>
              <a:t>..</a:t>
            </a:r>
            <a:endParaRPr lang="pl-PL" sz="2900" dirty="0" smtClean="0">
              <a:effectLst/>
              <a:latin typeface="Times New Roman"/>
              <a:ea typeface="Times New Roman"/>
            </a:endParaRPr>
          </a:p>
          <a:p>
            <a:pPr marL="0" marR="635" indent="0" algn="just">
              <a:lnSpc>
                <a:spcPct val="170000"/>
              </a:lnSpc>
              <a:spcAft>
                <a:spcPts val="0"/>
              </a:spcAft>
              <a:buNone/>
            </a:pPr>
            <a:r>
              <a:rPr lang="pl-PL" sz="2900" dirty="0" smtClean="0">
                <a:effectLst/>
                <a:latin typeface="Arial Narrow"/>
                <a:ea typeface="Times New Roman"/>
                <a:cs typeface="Arial"/>
              </a:rPr>
              <a:t>4) </a:t>
            </a:r>
            <a:r>
              <a:rPr lang="pl-PL" sz="2900" dirty="0" smtClean="0">
                <a:effectLst/>
                <a:latin typeface="Arial Narrow"/>
                <a:ea typeface="Times New Roman"/>
              </a:rPr>
              <a:t>w zakresie związanym z otwartym konkursem ofert, w tym  z gromadzeniem, przetwarzaniem             i przekazywaniem danych osobowych, a także wprowadzaniem ich do systemów informatycznych, osoby, których te dane dotyczą, złożyły stosowne oświadczenia zgodnie z ustawą z dnia 29 sierpnia 1997 r. o ochronie danych osobowych (Dz. U. z 2002 r. Nr 101, poz. 926, z </a:t>
            </a:r>
            <a:r>
              <a:rPr lang="pl-PL" sz="2900" dirty="0" err="1" smtClean="0">
                <a:effectLst/>
                <a:latin typeface="Arial Narrow"/>
                <a:ea typeface="Times New Roman"/>
              </a:rPr>
              <a:t>późn</a:t>
            </a:r>
            <a:r>
              <a:rPr lang="pl-PL" sz="2900" dirty="0" smtClean="0">
                <a:effectLst/>
                <a:latin typeface="Arial Narrow"/>
                <a:ea typeface="Times New Roman"/>
              </a:rPr>
              <a:t>. zm.);</a:t>
            </a:r>
            <a:endParaRPr lang="pl-PL" sz="2900" dirty="0" smtClean="0">
              <a:effectLst/>
              <a:latin typeface="Times New Roman"/>
              <a:ea typeface="Times New Roman"/>
            </a:endParaRPr>
          </a:p>
          <a:p>
            <a:pPr marL="0" marR="635" indent="0" algn="just">
              <a:lnSpc>
                <a:spcPct val="170000"/>
              </a:lnSpc>
              <a:spcAft>
                <a:spcPts val="0"/>
              </a:spcAft>
              <a:buNone/>
            </a:pPr>
            <a:r>
              <a:rPr lang="pl-PL" sz="2900" dirty="0" smtClean="0">
                <a:effectLst/>
                <a:latin typeface="Arial Narrow"/>
                <a:ea typeface="Times New Roman"/>
              </a:rPr>
              <a:t>5) </a:t>
            </a:r>
            <a:r>
              <a:rPr lang="pl-PL" sz="2900" dirty="0" smtClean="0">
                <a:effectLst/>
                <a:latin typeface="Arial Narrow"/>
                <a:ea typeface="Times New Roman"/>
                <a:cs typeface="Arial"/>
              </a:rPr>
              <a:t>oferent/oferenci</a:t>
            </a:r>
            <a:r>
              <a:rPr lang="pl-PL" sz="2900" baseline="30000" dirty="0" smtClean="0">
                <a:effectLst/>
                <a:latin typeface="Arial Narrow"/>
                <a:ea typeface="Times New Roman"/>
                <a:cs typeface="Arial"/>
              </a:rPr>
              <a:t>1)</a:t>
            </a:r>
            <a:r>
              <a:rPr lang="pl-PL" sz="2900" dirty="0" smtClean="0">
                <a:effectLst/>
                <a:latin typeface="Arial Narrow"/>
                <a:ea typeface="Times New Roman"/>
                <a:cs typeface="Arial"/>
              </a:rPr>
              <a:t>  składający niniejszą ofertę </a:t>
            </a:r>
            <a:r>
              <a:rPr lang="pl-PL" sz="2900" dirty="0" smtClean="0">
                <a:effectLst/>
                <a:latin typeface="Arial Narrow"/>
                <a:ea typeface="Times New Roman"/>
              </a:rPr>
              <a:t>nie zalega (-ją)/zalega(-ją)</a:t>
            </a:r>
            <a:r>
              <a:rPr lang="pl-PL" sz="2900" baseline="30000" dirty="0" smtClean="0">
                <a:effectLst/>
                <a:latin typeface="Arial Narrow"/>
                <a:ea typeface="Times New Roman"/>
              </a:rPr>
              <a:t>1)</a:t>
            </a:r>
            <a:r>
              <a:rPr lang="pl-PL" sz="2900" dirty="0" smtClean="0">
                <a:effectLst/>
                <a:latin typeface="Arial Narrow"/>
                <a:ea typeface="Times New Roman"/>
              </a:rPr>
              <a:t> z opłacaniem należności z tytułu zobowiązań podatkowych/składek na ubezpieczenia społeczne</a:t>
            </a:r>
            <a:r>
              <a:rPr lang="pl-PL" sz="2900" baseline="30000" dirty="0" smtClean="0">
                <a:effectLst/>
                <a:latin typeface="Arial Narrow"/>
                <a:ea typeface="Times New Roman"/>
              </a:rPr>
              <a:t>1)</a:t>
            </a:r>
            <a:r>
              <a:rPr lang="pl-PL" sz="2900" dirty="0" smtClean="0">
                <a:effectLst/>
                <a:latin typeface="Arial Narrow"/>
                <a:ea typeface="Times New Roman"/>
              </a:rPr>
              <a:t>;</a:t>
            </a:r>
            <a:endParaRPr lang="pl-PL" sz="2900" dirty="0" smtClean="0">
              <a:effectLst/>
              <a:latin typeface="Times New Roman"/>
              <a:ea typeface="Times New Roman"/>
            </a:endParaRPr>
          </a:p>
          <a:p>
            <a:pPr marL="0" marR="635" indent="0" algn="just">
              <a:lnSpc>
                <a:spcPct val="170000"/>
              </a:lnSpc>
              <a:spcAft>
                <a:spcPts val="0"/>
              </a:spcAft>
              <a:buNone/>
            </a:pPr>
            <a:r>
              <a:rPr lang="pl-PL" sz="2900" dirty="0" smtClean="0">
                <a:effectLst/>
                <a:latin typeface="Arial Narrow"/>
                <a:ea typeface="Times New Roman"/>
              </a:rPr>
              <a:t>6) dane określone w części I niniejszej oferty są zgodne </a:t>
            </a:r>
            <a:r>
              <a:rPr lang="pl-PL" sz="2900" dirty="0" smtClean="0">
                <a:effectLst/>
                <a:latin typeface="Arial Narrow"/>
                <a:ea typeface="Times New Roman"/>
                <a:cs typeface="Arial"/>
              </a:rPr>
              <a:t>z Krajowym Rejestrem Sądowym/właściwą ewidencją</a:t>
            </a:r>
            <a:r>
              <a:rPr lang="pl-PL" sz="2900" baseline="30000" dirty="0" smtClean="0">
                <a:effectLst/>
                <a:latin typeface="Arial Narrow"/>
                <a:ea typeface="Times New Roman"/>
                <a:cs typeface="Arial"/>
              </a:rPr>
              <a:t>1)</a:t>
            </a:r>
            <a:r>
              <a:rPr lang="pl-PL" sz="2900" dirty="0" smtClean="0">
                <a:effectLst/>
                <a:latin typeface="Arial Narrow"/>
                <a:ea typeface="Times New Roman"/>
                <a:cs typeface="Arial"/>
              </a:rPr>
              <a:t>;</a:t>
            </a:r>
            <a:endParaRPr lang="pl-PL" sz="2900" dirty="0" smtClean="0">
              <a:effectLst/>
              <a:latin typeface="Times New Roman"/>
              <a:ea typeface="Times New Roman"/>
            </a:endParaRPr>
          </a:p>
          <a:p>
            <a:pPr marL="0" marR="635" indent="0" algn="just">
              <a:lnSpc>
                <a:spcPct val="170000"/>
              </a:lnSpc>
              <a:spcAft>
                <a:spcPts val="0"/>
              </a:spcAft>
              <a:buNone/>
            </a:pPr>
            <a:r>
              <a:rPr lang="pl-PL" sz="2900" dirty="0" smtClean="0">
                <a:effectLst/>
                <a:latin typeface="Arial Narrow"/>
                <a:ea typeface="Times New Roman"/>
                <a:cs typeface="Arial"/>
              </a:rPr>
              <a:t>7) wszystkie podane w ofercie oraz załącznikach informacje są zgodne z aktualnym stanem prawnym     i  faktycznym.</a:t>
            </a:r>
            <a:endParaRPr lang="pl-PL" sz="2900" dirty="0" smtClean="0">
              <a:effectLst/>
              <a:latin typeface="Times New Roman"/>
              <a:ea typeface="Times New Roman"/>
            </a:endParaRPr>
          </a:p>
          <a:p>
            <a:pPr marL="0" indent="0">
              <a:lnSpc>
                <a:spcPct val="170000"/>
              </a:lnSpc>
              <a:buNone/>
            </a:pPr>
            <a:endParaRPr lang="pl-PL" dirty="0" smtClean="0"/>
          </a:p>
          <a:p>
            <a:pPr marL="0" indent="0">
              <a:lnSpc>
                <a:spcPct val="170000"/>
              </a:lnSpc>
              <a:buNone/>
            </a:pPr>
            <a:r>
              <a:rPr lang="pl-PL" sz="3400" u="sng" dirty="0" smtClean="0"/>
              <a:t>Ważne są podpisy  osób </a:t>
            </a:r>
            <a:r>
              <a:rPr lang="pl-PL" sz="3400" u="sng" dirty="0" smtClean="0"/>
              <a:t>upoważnionych, pieczątki  </a:t>
            </a:r>
            <a:r>
              <a:rPr lang="pl-PL" sz="3400" u="sng" dirty="0" smtClean="0"/>
              <a:t>oraz data !</a:t>
            </a:r>
            <a:endParaRPr lang="pl-PL" sz="3400" u="sng" dirty="0"/>
          </a:p>
        </p:txBody>
      </p:sp>
    </p:spTree>
    <p:extLst>
      <p:ext uri="{BB962C8B-B14F-4D97-AF65-F5344CB8AC3E}">
        <p14:creationId xmlns:p14="http://schemas.microsoft.com/office/powerpoint/2010/main" val="419103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 smtClean="0"/>
              <a:t>Wraz z ofertą należy dołączyć:</a:t>
            </a:r>
            <a:endParaRPr lang="pl-PL" sz="24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28800"/>
            <a:ext cx="8075240" cy="4464495"/>
          </a:xfrm>
        </p:spPr>
        <p:txBody>
          <a:bodyPr>
            <a:normAutofit fontScale="62500" lnSpcReduction="20000"/>
          </a:bodyPr>
          <a:lstStyle/>
          <a:p>
            <a:pPr lvl="0" algn="just">
              <a:lnSpc>
                <a:spcPct val="17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pl-PL" sz="2200" dirty="0" smtClean="0">
                <a:effectLst/>
                <a:latin typeface="Times New Roman"/>
                <a:ea typeface="Lucida Sans Unicode"/>
                <a:cs typeface="Tahoma"/>
              </a:rPr>
              <a:t>Kopię statutu, potwierdzoną za zgodność z oryginałem, opatrzoną aktualną datą, pieczęcią oraz podpisem osoby upoważnionej do składania oświadczeń woli w imieniu organizacji pozarządowej lub podmiotu,</a:t>
            </a:r>
            <a:endParaRPr lang="pl-PL" sz="2200" dirty="0" smtClean="0">
              <a:effectLst/>
              <a:latin typeface="Times New Roman"/>
              <a:ea typeface="Lucida Sans Unicode"/>
            </a:endParaRPr>
          </a:p>
          <a:p>
            <a:pPr lvl="0" algn="just">
              <a:lnSpc>
                <a:spcPct val="17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pl-PL" sz="2200" dirty="0" smtClean="0">
                <a:effectLst/>
                <a:latin typeface="Times New Roman"/>
                <a:ea typeface="Lucida Sans Unicode"/>
                <a:cs typeface="Tahoma"/>
              </a:rPr>
              <a:t>Kopię aktualnego odpisu z Krajowego Rejestru Sądowego, innego rejestru lub ewidencji(dokumenty winny być wystawione nie później niż 3 miesiące przed dniem złożenia oferty)</a:t>
            </a:r>
            <a:endParaRPr lang="pl-PL" sz="2200" dirty="0" smtClean="0">
              <a:effectLst/>
              <a:latin typeface="Times New Roman"/>
              <a:ea typeface="Lucida Sans Unicode"/>
            </a:endParaRPr>
          </a:p>
          <a:p>
            <a:pPr lvl="0" algn="just">
              <a:lnSpc>
                <a:spcPct val="17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pl-PL" sz="2200" dirty="0" smtClean="0">
                <a:effectLst/>
                <a:latin typeface="Times New Roman"/>
                <a:ea typeface="Lucida Sans Unicode"/>
                <a:cs typeface="Tahoma"/>
              </a:rPr>
              <a:t>Sprawozdanie merytoryczne i finansowe z działalności podmiotu za rok ubiegły,</a:t>
            </a:r>
            <a:endParaRPr lang="pl-PL" sz="2200" dirty="0" smtClean="0">
              <a:effectLst/>
              <a:latin typeface="Times New Roman"/>
              <a:ea typeface="Lucida Sans Unicode"/>
            </a:endParaRPr>
          </a:p>
          <a:p>
            <a:pPr lvl="0" algn="just">
              <a:lnSpc>
                <a:spcPct val="17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pl-PL" sz="2200" dirty="0" smtClean="0">
                <a:effectLst/>
                <a:latin typeface="Times New Roman"/>
                <a:ea typeface="Lucida Sans Unicode"/>
                <a:cs typeface="Tahoma"/>
              </a:rPr>
              <a:t>Umowę partnerską lub oświadczenie w przypadku projektu z udziałem partnera, </a:t>
            </a:r>
            <a:endParaRPr lang="pl-PL" sz="2200" dirty="0" smtClean="0">
              <a:effectLst/>
              <a:latin typeface="Times New Roman"/>
              <a:ea typeface="Lucida Sans Unicode"/>
            </a:endParaRPr>
          </a:p>
          <a:p>
            <a:pPr lvl="0" algn="just">
              <a:lnSpc>
                <a:spcPct val="17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pl-PL" sz="2200" dirty="0" smtClean="0">
                <a:effectLst/>
                <a:latin typeface="Times New Roman"/>
                <a:ea typeface="Lucida Sans Unicode"/>
                <a:cs typeface="Tahoma"/>
              </a:rPr>
              <a:t>Pełnomocnictwa i upoważnienia dla osób składających ofertę do reprezentowania podmiotu,</a:t>
            </a:r>
          </a:p>
          <a:p>
            <a:pPr marL="0" lvl="0" indent="0" algn="just">
              <a:spcAft>
                <a:spcPts val="600"/>
              </a:spcAft>
              <a:buNone/>
            </a:pPr>
            <a:endParaRPr lang="pl-PL" sz="2200" dirty="0" smtClean="0">
              <a:effectLst/>
              <a:latin typeface="Times New Roman"/>
              <a:ea typeface="Lucida Sans Unicode"/>
            </a:endParaRPr>
          </a:p>
          <a:p>
            <a:pPr marL="0" lvl="0" indent="0" algn="just">
              <a:spcAft>
                <a:spcPts val="600"/>
              </a:spcAft>
              <a:buNone/>
            </a:pPr>
            <a:r>
              <a:rPr lang="pl-PL" sz="2200" u="sng" dirty="0" smtClean="0">
                <a:effectLst/>
                <a:latin typeface="Times New Roman"/>
                <a:ea typeface="Lucida Sans Unicode"/>
                <a:cs typeface="Tahoma"/>
              </a:rPr>
              <a:t>Załączniki powinny być</a:t>
            </a:r>
            <a:r>
              <a:rPr lang="pl-PL" sz="2200" b="1" u="sng" dirty="0" smtClean="0">
                <a:effectLst/>
                <a:latin typeface="Times New Roman"/>
                <a:ea typeface="Lucida Sans Unicode"/>
                <a:cs typeface="Tahoma"/>
              </a:rPr>
              <a:t> </a:t>
            </a:r>
            <a:r>
              <a:rPr lang="pl-PL" sz="2200" u="sng" dirty="0" smtClean="0">
                <a:effectLst/>
                <a:latin typeface="Times New Roman"/>
                <a:ea typeface="Lucida Sans Unicode"/>
                <a:cs typeface="Tahoma"/>
              </a:rPr>
              <a:t>ponumerowane, podpisane przez osoby upoważnione i potwierdzone za zgodność z oryginałem.</a:t>
            </a:r>
            <a:endParaRPr lang="pl-PL" sz="2200" u="sng" dirty="0" smtClean="0">
              <a:effectLst/>
              <a:latin typeface="Times New Roman"/>
              <a:ea typeface="Lucida Sans Unicode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8565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 smtClean="0"/>
              <a:t>Oferta jest uznana za kompletną i prawidłową jeżeli:</a:t>
            </a:r>
            <a:endParaRPr lang="pl-PL" sz="24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 algn="just">
              <a:lnSpc>
                <a:spcPct val="150000"/>
              </a:lnSpc>
              <a:buFont typeface="+mj-lt"/>
              <a:buAutoNum type="arabicParenR"/>
              <a:tabLst>
                <a:tab pos="678180" algn="l"/>
                <a:tab pos="807720" algn="l"/>
              </a:tabLst>
            </a:pPr>
            <a:r>
              <a:rPr lang="pl-PL" spc="-5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dołączone zostały wszystkie wymagane załączniki,</a:t>
            </a:r>
            <a:endParaRPr lang="pl-PL" sz="4400" dirty="0" smtClean="0">
              <a:effectLst/>
              <a:latin typeface="Times New Roman"/>
              <a:ea typeface="Times New Roman"/>
            </a:endParaRPr>
          </a:p>
          <a:p>
            <a:pPr lvl="0" algn="just">
              <a:lnSpc>
                <a:spcPct val="150000"/>
              </a:lnSpc>
              <a:buFont typeface="+mj-lt"/>
              <a:buAutoNum type="arabicParenR"/>
              <a:tabLst>
                <a:tab pos="678180" algn="l"/>
                <a:tab pos="807720" algn="l"/>
              </a:tabLst>
            </a:pPr>
            <a:r>
              <a:rPr lang="pl-PL" spc="5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załączniki spełniają wymogi ważności, </a:t>
            </a:r>
            <a:endParaRPr lang="pl-PL" sz="4400" dirty="0" smtClean="0">
              <a:effectLst/>
              <a:latin typeface="Times New Roman"/>
              <a:ea typeface="Times New Roman"/>
            </a:endParaRPr>
          </a:p>
          <a:p>
            <a:pPr lvl="0" algn="just">
              <a:lnSpc>
                <a:spcPct val="150000"/>
              </a:lnSpc>
              <a:buFont typeface="+mj-lt"/>
              <a:buAutoNum type="arabicParenR"/>
              <a:tabLst>
                <a:tab pos="678180" algn="l"/>
                <a:tab pos="807720" algn="l"/>
              </a:tabLst>
            </a:pPr>
            <a:r>
              <a:rPr lang="pl-PL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wypełnione zostały wszystkie pola oferty,</a:t>
            </a:r>
            <a:endParaRPr lang="pl-PL" sz="4400" dirty="0" smtClean="0">
              <a:effectLst/>
              <a:latin typeface="Times New Roman"/>
              <a:ea typeface="Times New Roman"/>
            </a:endParaRPr>
          </a:p>
          <a:p>
            <a:pPr lvl="0" algn="just">
              <a:lnSpc>
                <a:spcPct val="150000"/>
              </a:lnSpc>
              <a:buFont typeface="+mj-lt"/>
              <a:buAutoNum type="arabicParenR"/>
              <a:tabLst>
                <a:tab pos="678180" algn="l"/>
                <a:tab pos="795655" algn="l"/>
              </a:tabLst>
            </a:pPr>
            <a:r>
              <a:rPr lang="pl-PL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jest zgodna z celami i założeniami konkursu,</a:t>
            </a:r>
            <a:endParaRPr lang="pl-PL" sz="4400" dirty="0" smtClean="0">
              <a:effectLst/>
              <a:latin typeface="Times New Roman"/>
              <a:ea typeface="Times New Roman"/>
            </a:endParaRPr>
          </a:p>
          <a:p>
            <a:pPr lvl="0" algn="just">
              <a:lnSpc>
                <a:spcPct val="150000"/>
              </a:lnSpc>
              <a:buFont typeface="+mj-lt"/>
              <a:buAutoNum type="arabicParenR"/>
              <a:tabLst>
                <a:tab pos="678180" algn="l"/>
                <a:tab pos="795655" algn="l"/>
              </a:tabLst>
            </a:pPr>
            <a:r>
              <a:rPr lang="pl-PL" spc="-1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złożona jest na właściwym formularzu,</a:t>
            </a:r>
            <a:endParaRPr lang="pl-PL" sz="4400" dirty="0" smtClean="0">
              <a:effectLst/>
              <a:latin typeface="Times New Roman"/>
              <a:ea typeface="Times New Roman"/>
            </a:endParaRPr>
          </a:p>
          <a:p>
            <a:pPr lvl="0" algn="just">
              <a:lnSpc>
                <a:spcPct val="150000"/>
              </a:lnSpc>
              <a:buFont typeface="+mj-lt"/>
              <a:buAutoNum type="arabicParenR"/>
              <a:tabLst>
                <a:tab pos="678180" algn="l"/>
                <a:tab pos="795655" algn="l"/>
              </a:tabLst>
            </a:pPr>
            <a:r>
              <a:rPr lang="pl-PL" spc="-1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złożona jest w wymaganym w ogłoszeniu terminie,</a:t>
            </a:r>
            <a:endParaRPr lang="pl-PL" sz="4400" dirty="0" smtClean="0">
              <a:effectLst/>
              <a:latin typeface="Times New Roman"/>
              <a:ea typeface="Times New Roman"/>
            </a:endParaRPr>
          </a:p>
          <a:p>
            <a:pPr lvl="0" algn="just">
              <a:lnSpc>
                <a:spcPct val="150000"/>
              </a:lnSpc>
              <a:buFont typeface="+mj-lt"/>
              <a:buAutoNum type="arabicParenR"/>
              <a:tabLst>
                <a:tab pos="678180" algn="l"/>
                <a:tab pos="795655" algn="l"/>
              </a:tabLst>
            </a:pPr>
            <a:r>
              <a:rPr lang="pl-PL" spc="-1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podmiot jest uprawniony do złożenia oferty,</a:t>
            </a:r>
            <a:endParaRPr lang="pl-PL" sz="4400" dirty="0" smtClean="0">
              <a:effectLst/>
              <a:latin typeface="Times New Roman"/>
              <a:ea typeface="Times New Roman"/>
            </a:endParaRPr>
          </a:p>
          <a:p>
            <a:pPr lvl="0" algn="just">
              <a:lnSpc>
                <a:spcPct val="150000"/>
              </a:lnSpc>
              <a:buFont typeface="+mj-lt"/>
              <a:buAutoNum type="arabicParenR"/>
              <a:tabLst>
                <a:tab pos="678180" algn="l"/>
                <a:tab pos="795655" algn="l"/>
              </a:tabLst>
            </a:pPr>
            <a:r>
              <a:rPr lang="pl-PL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oferta oraz załączniki są podpisane przez osobę uprawnioną,</a:t>
            </a:r>
            <a:endParaRPr lang="pl-PL" sz="4400" dirty="0" smtClean="0">
              <a:effectLst/>
              <a:latin typeface="Times New Roman"/>
              <a:ea typeface="Times New Roman"/>
            </a:endParaRPr>
          </a:p>
          <a:p>
            <a:pPr lvl="0" algn="just">
              <a:lnSpc>
                <a:spcPct val="150000"/>
              </a:lnSpc>
              <a:buFont typeface="+mj-lt"/>
              <a:buAutoNum type="arabicParenR"/>
              <a:tabLst>
                <a:tab pos="678180" algn="l"/>
                <a:tab pos="795655" algn="l"/>
              </a:tabLst>
            </a:pPr>
            <a:r>
              <a:rPr lang="pl-PL" spc="2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działalność statutowa (działalność statutowa nieodpłatna lub odpłatna) podmiotu </a:t>
            </a:r>
            <a:r>
              <a:rPr lang="pl-PL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zgadza się </a:t>
            </a:r>
            <a:br>
              <a:rPr lang="pl-PL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</a:br>
            <a:r>
              <a:rPr lang="pl-PL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z dziedziną zadania publicznego będącego przedmiotem konkursu,</a:t>
            </a:r>
            <a:endParaRPr lang="pl-PL" sz="4400" dirty="0" smtClean="0">
              <a:effectLst/>
              <a:latin typeface="Times New Roman"/>
              <a:ea typeface="Times New Roman"/>
            </a:endParaRPr>
          </a:p>
          <a:p>
            <a:pPr lvl="0" algn="just">
              <a:lnSpc>
                <a:spcPct val="150000"/>
              </a:lnSpc>
              <a:buFont typeface="+mj-lt"/>
              <a:buAutoNum type="arabicParenR"/>
              <a:tabLst>
                <a:tab pos="678180" algn="l"/>
                <a:tab pos="810260" algn="l"/>
              </a:tabLst>
            </a:pPr>
            <a:r>
              <a:rPr lang="pl-PL" spc="1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jest  czytelna tzn. wypełniona została maszynowo, komputerowo lub czytelnym pismem,</a:t>
            </a:r>
            <a:endParaRPr lang="pl-PL" sz="4400" dirty="0" smtClean="0">
              <a:effectLst/>
              <a:latin typeface="Times New Roman"/>
              <a:ea typeface="Times New Roman"/>
            </a:endParaRPr>
          </a:p>
          <a:p>
            <a:pPr lvl="0" algn="just">
              <a:lnSpc>
                <a:spcPct val="150000"/>
              </a:lnSpc>
              <a:buFont typeface="+mj-lt"/>
              <a:buAutoNum type="arabicParenR"/>
              <a:tabLst>
                <a:tab pos="678180" algn="l"/>
                <a:tab pos="810260" algn="l"/>
              </a:tabLst>
            </a:pPr>
            <a:r>
              <a:rPr lang="pl-PL" spc="55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jest spójna tzn. istnieje logiczne powiązanie pomiędzy celami zadania, </a:t>
            </a:r>
            <a:r>
              <a:rPr lang="pl-PL" spc="-5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szczegółowym zakresem rzeczowym zadania, opisem poszczególnych planowanych </a:t>
            </a:r>
            <a:r>
              <a:rPr lang="pl-PL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działań, kosztorysem zadania i oczekiwanymi efektami realizacji,</a:t>
            </a:r>
            <a:endParaRPr lang="pl-PL" sz="4400" dirty="0" smtClean="0">
              <a:effectLst/>
              <a:latin typeface="Times New Roman"/>
              <a:ea typeface="Times New Roman"/>
            </a:endParaRPr>
          </a:p>
          <a:p>
            <a:pPr lvl="0" algn="just">
              <a:lnSpc>
                <a:spcPct val="150000"/>
              </a:lnSpc>
              <a:buFont typeface="+mj-lt"/>
              <a:buAutoNum type="arabicParenR"/>
              <a:tabLst>
                <a:tab pos="678180" algn="l"/>
                <a:tab pos="810260" algn="l"/>
              </a:tabLst>
            </a:pPr>
            <a:r>
              <a:rPr lang="pl-PL" dirty="0" smtClean="0">
                <a:effectLst/>
                <a:latin typeface="Arial Narrow"/>
                <a:ea typeface="Times New Roman"/>
                <a:cs typeface="Arial"/>
              </a:rPr>
              <a:t>termin realizacji zadania zgadza się z terminem wymaganym w ogłoszeniu, </a:t>
            </a:r>
            <a:endParaRPr lang="pl-PL" sz="4400" dirty="0" smtClean="0">
              <a:effectLst/>
              <a:latin typeface="Times New Roman"/>
              <a:ea typeface="Times New Roman"/>
            </a:endParaRPr>
          </a:p>
          <a:p>
            <a:pPr lvl="0" algn="just">
              <a:lnSpc>
                <a:spcPct val="150000"/>
              </a:lnSpc>
              <a:buFont typeface="+mj-lt"/>
              <a:buAutoNum type="arabicParenR"/>
              <a:tabLst>
                <a:tab pos="678180" algn="l"/>
                <a:tab pos="810260" algn="l"/>
              </a:tabLst>
            </a:pPr>
            <a:r>
              <a:rPr lang="pl-PL" spc="-5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kalkulacja przewidywanych kosztów realizacji zadania jest poprawna pod względem formalno – rachunkowym.</a:t>
            </a:r>
            <a:endParaRPr lang="pl-PL" sz="4400" dirty="0" smtClean="0">
              <a:effectLst/>
              <a:latin typeface="Times New Roman"/>
              <a:ea typeface="Times New Roman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0892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l-PL" sz="2800" b="1" dirty="0" smtClean="0"/>
              <a:t>Dziękuję za uwagę </a:t>
            </a:r>
          </a:p>
          <a:p>
            <a:pPr marL="0" indent="0" algn="ctr">
              <a:buNone/>
            </a:pPr>
            <a:r>
              <a:rPr lang="pl-PL" sz="2800" b="1" dirty="0"/>
              <a:t>i</a:t>
            </a:r>
            <a:endParaRPr lang="pl-PL" sz="2800" b="1" dirty="0" smtClean="0"/>
          </a:p>
          <a:p>
            <a:pPr marL="0" indent="0" algn="ctr">
              <a:buNone/>
            </a:pPr>
            <a:r>
              <a:rPr lang="pl-PL" sz="2800" b="1" dirty="0" smtClean="0"/>
              <a:t> zachęcam do składania ofert</a:t>
            </a:r>
          </a:p>
          <a:p>
            <a:pPr marL="0" indent="0" algn="ctr">
              <a:buNone/>
            </a:pPr>
            <a:endParaRPr lang="pl-PL" dirty="0"/>
          </a:p>
          <a:p>
            <a:pPr algn="ctr"/>
            <a:endParaRPr lang="pl-PL" dirty="0" smtClean="0"/>
          </a:p>
          <a:p>
            <a:pPr marL="0" indent="0" algn="ctr">
              <a:buNone/>
            </a:pPr>
            <a:r>
              <a:rPr lang="pl-PL" dirty="0" smtClean="0"/>
              <a:t>Alicja </a:t>
            </a:r>
            <a:r>
              <a:rPr lang="pl-PL" dirty="0" err="1" smtClean="0"/>
              <a:t>Sommertag</a:t>
            </a:r>
            <a:endParaRPr lang="pl-PL" dirty="0" smtClean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1928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STRONA TYTUŁOWA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pl-PL" dirty="0"/>
              <a:t>Pola należy wypełniać następująco</a:t>
            </a:r>
            <a:r>
              <a:rPr lang="pl-PL" dirty="0" smtClean="0"/>
              <a:t>:</a:t>
            </a:r>
          </a:p>
          <a:p>
            <a:pPr marL="0" indent="0" algn="just">
              <a:buNone/>
            </a:pPr>
            <a:endParaRPr lang="pl-PL" dirty="0"/>
          </a:p>
          <a:p>
            <a:pPr lvl="0" algn="just"/>
            <a:r>
              <a:rPr lang="pl-PL" sz="2900" dirty="0"/>
              <a:t>należy pamiętać o pieczęci organizacji w górnym lewym rogu, wpisaniu daty oraz miejsca.</a:t>
            </a:r>
          </a:p>
          <a:p>
            <a:pPr lvl="0" algn="just"/>
            <a:r>
              <a:rPr lang="pl-PL" sz="2900" dirty="0"/>
              <a:t>w polu „</a:t>
            </a:r>
            <a:r>
              <a:rPr lang="pl-PL" sz="2900" b="1" i="1" dirty="0"/>
              <a:t>dotycząca otwartego konkursu ofert nr</a:t>
            </a:r>
            <a:r>
              <a:rPr lang="pl-PL" sz="2900" b="1" dirty="0"/>
              <a:t>”</a:t>
            </a:r>
            <a:r>
              <a:rPr lang="pl-PL" sz="2900" dirty="0"/>
              <a:t> – należy wpisać nr konkursu zgodnie </a:t>
            </a:r>
            <a:r>
              <a:rPr lang="pl-PL" sz="2900" dirty="0" smtClean="0"/>
              <a:t>z  </a:t>
            </a:r>
            <a:r>
              <a:rPr lang="pl-PL" sz="2900" dirty="0"/>
              <a:t>ogłoszeniem konkursowym,</a:t>
            </a:r>
          </a:p>
          <a:p>
            <a:pPr lvl="0" algn="just"/>
            <a:r>
              <a:rPr lang="pl-PL" sz="2900" dirty="0"/>
              <a:t>w polu </a:t>
            </a:r>
            <a:r>
              <a:rPr lang="pl-PL" sz="2900" b="1" dirty="0"/>
              <a:t>„</a:t>
            </a:r>
            <a:r>
              <a:rPr lang="pl-PL" sz="2900" b="1" i="1" dirty="0"/>
              <a:t>pod nazwą/ w zakresie</a:t>
            </a:r>
            <a:r>
              <a:rPr lang="pl-PL" sz="2900" b="1" dirty="0"/>
              <a:t>”</a:t>
            </a:r>
            <a:r>
              <a:rPr lang="pl-PL" sz="2900" dirty="0"/>
              <a:t> – należy wpisać nazwę konkursu z ogłoszenia konkursowego np. „Rozwój kultury fizycznej i sportu”,</a:t>
            </a:r>
          </a:p>
          <a:p>
            <a:pPr lvl="0" algn="just"/>
            <a:r>
              <a:rPr lang="pl-PL" sz="2900" dirty="0"/>
              <a:t>w polu </a:t>
            </a:r>
            <a:r>
              <a:rPr lang="pl-PL" sz="2900" b="1" i="1" dirty="0"/>
              <a:t>„rodzaj zadania</a:t>
            </a:r>
            <a:r>
              <a:rPr lang="pl-PL" sz="2900" b="1" dirty="0"/>
              <a:t>”</a:t>
            </a:r>
            <a:r>
              <a:rPr lang="pl-PL" sz="2900" dirty="0"/>
              <a:t> – </a:t>
            </a:r>
            <a:r>
              <a:rPr lang="pl-PL" sz="2900" u="sng" dirty="0"/>
              <a:t>należy powtórzyć nazwę zadania</a:t>
            </a:r>
            <a:r>
              <a:rPr lang="pl-PL" sz="2900" dirty="0"/>
              <a:t>, ponieważ nie wyszczególniono rodzaju zadania publicznego,</a:t>
            </a:r>
          </a:p>
          <a:p>
            <a:pPr lvl="0" algn="just"/>
            <a:r>
              <a:rPr lang="pl-PL" sz="2900" dirty="0"/>
              <a:t>w polu </a:t>
            </a:r>
            <a:r>
              <a:rPr lang="pl-PL" sz="2900" b="1" dirty="0"/>
              <a:t>„</a:t>
            </a:r>
            <a:r>
              <a:rPr lang="pl-PL" sz="2900" b="1" i="1" dirty="0"/>
              <a:t>tytuł zadania</a:t>
            </a:r>
            <a:r>
              <a:rPr lang="pl-PL" sz="2900" b="1" dirty="0"/>
              <a:t>” </a:t>
            </a:r>
            <a:r>
              <a:rPr lang="pl-PL" sz="2900" dirty="0"/>
              <a:t>– należy wpisać nazwę własną projektu, nazwa powinna być krótka, charakterystyczna, odnosząca się do istoty projektu,</a:t>
            </a:r>
          </a:p>
          <a:p>
            <a:pPr lvl="0" algn="just"/>
            <a:r>
              <a:rPr lang="pl-PL" sz="2900" dirty="0"/>
              <a:t>w polu  </a:t>
            </a:r>
            <a:r>
              <a:rPr lang="pl-PL" sz="2900" b="1" dirty="0"/>
              <a:t>„</a:t>
            </a:r>
            <a:r>
              <a:rPr lang="pl-PL" sz="2900" b="1" i="1" dirty="0"/>
              <a:t>termin realizacji zadania</a:t>
            </a:r>
            <a:r>
              <a:rPr lang="pl-PL" sz="2900" b="1" dirty="0"/>
              <a:t>”</a:t>
            </a:r>
            <a:r>
              <a:rPr lang="pl-PL" sz="2900" dirty="0"/>
              <a:t> – należy wpisać termin realizacji zadania przez podmiot. Jednocześnie należy zwrócić uwagę, aby daty były zgodne z terminami określonymi w  ogłoszeniu konkursowym,</a:t>
            </a:r>
          </a:p>
          <a:p>
            <a:pPr lvl="0" algn="just"/>
            <a:r>
              <a:rPr lang="pl-PL" sz="2900" dirty="0"/>
              <a:t>w polu </a:t>
            </a:r>
            <a:r>
              <a:rPr lang="pl-PL" sz="2900" b="1" i="1" dirty="0"/>
              <a:t>„w kwocie</a:t>
            </a:r>
            <a:r>
              <a:rPr lang="pl-PL" sz="2900" b="1" dirty="0"/>
              <a:t>”</a:t>
            </a:r>
            <a:r>
              <a:rPr lang="pl-PL" sz="2900" dirty="0"/>
              <a:t> - należy podać dokładną kwotę dotacji (kwota z tabeli „Kosztorys ze względu na rodzaj kosztów” - należy pamiętać, że nie wpisujemy tutaj całkowitego kosztu zadania tylko kwotę dotacji, o która ubiega się podmiot).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7588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2400" b="1" u="sng" dirty="0" smtClean="0">
                <a:effectLst/>
                <a:latin typeface="Arial Narrow"/>
                <a:ea typeface="Times New Roman"/>
                <a:cs typeface="Arial"/>
              </a:rPr>
              <a:t>CZĘŚĆ I – DANE NA TEMAT ORGANIZACJI POZARZĄDOWEJ/PODMIOTU/JEDNOSTKI ORGANIZACYJNEJ</a:t>
            </a:r>
            <a:r>
              <a:rPr lang="pl-PL" sz="2400" dirty="0" smtClean="0">
                <a:effectLst/>
                <a:latin typeface="Times New Roman"/>
                <a:ea typeface="Times New Roman"/>
              </a:rPr>
              <a:t/>
            </a:r>
            <a:br>
              <a:rPr lang="pl-PL" sz="2400" dirty="0" smtClean="0">
                <a:effectLst/>
                <a:latin typeface="Times New Roman"/>
                <a:ea typeface="Times New Roman"/>
              </a:rPr>
            </a:br>
            <a:endParaRPr lang="pl-PL" sz="24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340768"/>
            <a:ext cx="8003232" cy="5256584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pl-PL" sz="5200" dirty="0" smtClean="0">
                <a:effectLst/>
                <a:latin typeface="Arial Narrow"/>
                <a:ea typeface="Times New Roman"/>
                <a:cs typeface="Arial"/>
              </a:rPr>
              <a:t>Podajemy informacje zawarte w statucie, KRS-ie, czy innym dokumencie określającym status organizacji/podmiotu.</a:t>
            </a:r>
            <a:endParaRPr lang="pl-PL" sz="5200" dirty="0" smtClean="0">
              <a:effectLst/>
              <a:latin typeface="Times New Roman"/>
              <a:ea typeface="Times New Roman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Pola należy wypełnić następująco:</a:t>
            </a:r>
            <a:endParaRPr lang="pl-PL" sz="5200" dirty="0" smtClean="0">
              <a:effectLst/>
              <a:latin typeface="Times New Roman"/>
              <a:ea typeface="Times New Roman"/>
            </a:endParaRPr>
          </a:p>
          <a:p>
            <a:pPr lvl="0" algn="just">
              <a:lnSpc>
                <a:spcPct val="150000"/>
              </a:lnSpc>
              <a:buFont typeface="+mj-lt"/>
              <a:buAutoNum type="arabicParenR"/>
            </a:pP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w polu „</a:t>
            </a:r>
            <a:r>
              <a:rPr lang="pl-PL" sz="5200" b="1" i="1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pełna nazwa”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 - należy poda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TE1A1C398t00"/>
                <a:cs typeface="Arial"/>
              </a:rPr>
              <a:t>ć 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pełn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TE1A1C398t00"/>
                <a:cs typeface="Arial"/>
              </a:rPr>
              <a:t>ą 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nazw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TE1A1C398t00"/>
                <a:cs typeface="Arial"/>
              </a:rPr>
              <a:t>ę oferenta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 ubiegaj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TE1A1C398t00"/>
                <a:cs typeface="Arial"/>
              </a:rPr>
              <a:t>ą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cego si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TE1A1C398t00"/>
                <a:cs typeface="Arial"/>
              </a:rPr>
              <a:t>ę 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o dotację na realizacj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TE1A1C398t00"/>
                <a:cs typeface="Arial"/>
              </a:rPr>
              <a:t>ę 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zadania,</a:t>
            </a:r>
            <a:endParaRPr lang="pl-PL" sz="5200" dirty="0" smtClean="0">
              <a:effectLst/>
              <a:latin typeface="Times New Roman"/>
              <a:ea typeface="Times New Roman"/>
              <a:cs typeface="Times New Roman"/>
            </a:endParaRPr>
          </a:p>
          <a:p>
            <a:pPr lvl="0" algn="just">
              <a:lnSpc>
                <a:spcPct val="150000"/>
              </a:lnSpc>
              <a:buFont typeface="+mj-lt"/>
              <a:buAutoNum type="arabicParenR"/>
            </a:pP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w polu „</a:t>
            </a:r>
            <a:r>
              <a:rPr lang="pl-PL" sz="5200" b="1" i="1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forma prawna” 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– należy zakreślić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TE1A1C398t00"/>
                <a:cs typeface="Arial"/>
              </a:rPr>
              <a:t> status prawny oferenta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 (tj. stowarzyszenie, fundacja itp.),</a:t>
            </a:r>
            <a:endParaRPr lang="pl-PL" sz="5200" dirty="0" smtClean="0">
              <a:effectLst/>
              <a:latin typeface="Times New Roman"/>
              <a:ea typeface="Times New Roman"/>
              <a:cs typeface="Times New Roman"/>
            </a:endParaRPr>
          </a:p>
          <a:p>
            <a:pPr lvl="0" algn="just">
              <a:lnSpc>
                <a:spcPct val="150000"/>
              </a:lnSpc>
              <a:buFont typeface="+mj-lt"/>
              <a:buAutoNum type="arabicParenR"/>
            </a:pP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w polu „</a:t>
            </a:r>
            <a:r>
              <a:rPr lang="pl-PL" sz="5200" b="1" i="1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numer w Krajowym Rejestrze Sądowym lub innym rejestrze”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 - należy poda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TE1A1C398t00"/>
                <a:cs typeface="Arial"/>
              </a:rPr>
              <a:t>ć 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nr KRS lub numer w innym wła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TE1A1C398t00"/>
                <a:cs typeface="Arial"/>
              </a:rPr>
              <a:t>ś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ciwym rejestrze,</a:t>
            </a:r>
            <a:endParaRPr lang="pl-PL" sz="5200" dirty="0" smtClean="0">
              <a:effectLst/>
              <a:latin typeface="Times New Roman"/>
              <a:ea typeface="Times New Roman"/>
              <a:cs typeface="Times New Roman"/>
            </a:endParaRPr>
          </a:p>
          <a:p>
            <a:pPr lvl="0" algn="just">
              <a:lnSpc>
                <a:spcPct val="150000"/>
              </a:lnSpc>
              <a:buFont typeface="+mj-lt"/>
              <a:buAutoNum type="arabicParenR"/>
            </a:pP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w polu „</a:t>
            </a:r>
            <a:r>
              <a:rPr lang="pl-PL" sz="5200" b="1" i="1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data wpisu, rejestracji lub utworzenia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” - należy podać datę wpisu lub rejestracji organizacji (należy podać dzień- miesiąc- rok),</a:t>
            </a:r>
            <a:endParaRPr lang="pl-PL" sz="5200" dirty="0" smtClean="0">
              <a:effectLst/>
              <a:latin typeface="Times New Roman"/>
              <a:ea typeface="Times New Roman"/>
              <a:cs typeface="Times New Roman"/>
            </a:endParaRPr>
          </a:p>
          <a:p>
            <a:pPr lvl="0" algn="just">
              <a:lnSpc>
                <a:spcPct val="150000"/>
              </a:lnSpc>
              <a:buFont typeface="+mj-lt"/>
              <a:buAutoNum type="arabicParenR"/>
            </a:pP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w polu „ </a:t>
            </a:r>
            <a:r>
              <a:rPr lang="pl-PL" sz="5200" b="1" i="1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NIP, REGON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” - nale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TE1A1C398t00"/>
                <a:cs typeface="Arial"/>
              </a:rPr>
              <a:t>ż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 poda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TE1A1C398t00"/>
                <a:cs typeface="Arial"/>
              </a:rPr>
              <a:t>ć 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NIP i REGON oferenta,</a:t>
            </a:r>
            <a:endParaRPr lang="pl-PL" sz="5200" dirty="0" smtClean="0">
              <a:effectLst/>
              <a:latin typeface="Times New Roman"/>
              <a:ea typeface="Times New Roman"/>
              <a:cs typeface="Times New Roman"/>
            </a:endParaRPr>
          </a:p>
          <a:p>
            <a:pPr lvl="0" algn="just">
              <a:lnSpc>
                <a:spcPct val="150000"/>
              </a:lnSpc>
              <a:buFont typeface="+mj-lt"/>
              <a:buAutoNum type="arabicParenR"/>
            </a:pP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w polu „</a:t>
            </a:r>
            <a:r>
              <a:rPr lang="pl-PL" sz="5200" b="1" i="1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dokładny adres”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 - należy poda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TE1A1C398t00"/>
                <a:cs typeface="Arial"/>
              </a:rPr>
              <a:t>ć 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dokładny adres oferenta (siedziba) wraz z kodem pocztowym, zgodnie z rejestrem lub statutem, </a:t>
            </a:r>
            <a:endParaRPr lang="pl-PL" sz="5200" dirty="0" smtClean="0">
              <a:effectLst/>
              <a:latin typeface="Times New Roman"/>
              <a:ea typeface="Times New Roman"/>
              <a:cs typeface="Times New Roman"/>
            </a:endParaRPr>
          </a:p>
          <a:p>
            <a:pPr lvl="0" algn="just">
              <a:lnSpc>
                <a:spcPct val="150000"/>
              </a:lnSpc>
              <a:buFont typeface="+mj-lt"/>
              <a:buAutoNum type="arabicParenR"/>
            </a:pP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w kolejnym polu nale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TE1A1C398t00"/>
                <a:cs typeface="Arial"/>
              </a:rPr>
              <a:t>ż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y poda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TE1A1C398t00"/>
                <a:cs typeface="Arial"/>
              </a:rPr>
              <a:t>ć 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numer telefonu oferenta wraz z wła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TE1A1C398t00"/>
                <a:cs typeface="Arial"/>
              </a:rPr>
              <a:t>ś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ciwym numerem kierunkowym, adres e-mail oraz stron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TE1A1C398t00"/>
                <a:cs typeface="Arial"/>
              </a:rPr>
              <a:t>ę 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www (jeśli oferent posiada), </a:t>
            </a:r>
            <a:endParaRPr lang="pl-PL" sz="5200" dirty="0" smtClean="0">
              <a:effectLst/>
              <a:latin typeface="Times New Roman"/>
              <a:ea typeface="Times New Roman"/>
              <a:cs typeface="Times New Roman"/>
            </a:endParaRPr>
          </a:p>
          <a:p>
            <a:pPr lvl="0" algn="just">
              <a:lnSpc>
                <a:spcPct val="150000"/>
              </a:lnSpc>
              <a:buFont typeface="+mj-lt"/>
              <a:buAutoNum type="arabicParenR"/>
            </a:pP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w następnym polu należy poda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TE1A1C398t00"/>
                <a:cs typeface="Arial"/>
              </a:rPr>
              <a:t>ć 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dane dotycz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TE1A1C398t00"/>
                <a:cs typeface="Arial"/>
              </a:rPr>
              <a:t>ą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ce rachunku bankowego oferenta (nazwa banku </a:t>
            </a:r>
            <a:b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</a:b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i numer rachunku bankowego),</a:t>
            </a:r>
            <a:endParaRPr lang="pl-PL" sz="5200" dirty="0" smtClean="0">
              <a:effectLst/>
              <a:latin typeface="Times New Roman"/>
              <a:ea typeface="Times New Roman"/>
              <a:cs typeface="Times New Roman"/>
            </a:endParaRPr>
          </a:p>
          <a:p>
            <a:pPr lvl="0" algn="just">
              <a:lnSpc>
                <a:spcPct val="150000"/>
              </a:lnSpc>
              <a:buFont typeface="+mj-lt"/>
              <a:buAutoNum type="arabicParenR"/>
            </a:pP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w polu „</a:t>
            </a:r>
            <a:r>
              <a:rPr lang="pl-PL" sz="5200" b="1" i="1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nazwiska i imiona osób upoważnionych”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 - należy poda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TE1A1C398t00"/>
                <a:cs typeface="Arial"/>
              </a:rPr>
              <a:t>ć 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dane osoby lub osób oraz ich funkcji pełnionych w organizacji/instytucji, które, zgodnie z postanowieniami statutu lub innego aktu wewn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TE1A1C398t00"/>
                <a:cs typeface="Arial"/>
              </a:rPr>
              <a:t>ę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trznego, s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TE1A1C398t00"/>
                <a:cs typeface="Arial"/>
              </a:rPr>
              <a:t>ą 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uprawnione do reprezentowania oferenta na zewn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TE1A1C398t00"/>
                <a:cs typeface="Arial"/>
              </a:rPr>
              <a:t>ą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trz i zaci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TE1A1C398t00"/>
                <a:cs typeface="Arial"/>
              </a:rPr>
              <a:t>ą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gania w jego imieniu zobowi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TE1A1C398t00"/>
                <a:cs typeface="Arial"/>
              </a:rPr>
              <a:t>ą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za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TE1A1C398t00"/>
                <a:cs typeface="Arial"/>
              </a:rPr>
              <a:t>ń </a:t>
            </a:r>
            <a:r>
              <a:rPr lang="pl-PL" sz="5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finansowych (zawierania umów),</a:t>
            </a:r>
            <a:endParaRPr lang="pl-PL" sz="5200" dirty="0" smtClean="0">
              <a:effectLst/>
              <a:latin typeface="Times New Roman"/>
              <a:ea typeface="Times New Roman"/>
              <a:cs typeface="Times New Roman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4368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836712"/>
            <a:ext cx="8003232" cy="5544616"/>
          </a:xfrm>
        </p:spPr>
        <p:txBody>
          <a:bodyPr>
            <a:normAutofit fontScale="32500" lnSpcReduction="20000"/>
          </a:bodyPr>
          <a:lstStyle/>
          <a:p>
            <a:pPr marL="0" lvl="0" indent="0" algn="just">
              <a:lnSpc>
                <a:spcPct val="150000"/>
              </a:lnSpc>
              <a:buNone/>
            </a:pPr>
            <a:r>
              <a:rPr lang="pl-PL" sz="40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10) w polu „</a:t>
            </a:r>
            <a:r>
              <a:rPr lang="pl-PL" sz="4000" b="1" i="1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nazwa, adres i tel. kontaktowy jednostki bezpośrednio wykonującej zadanie publiczne”</a:t>
            </a:r>
            <a:r>
              <a:rPr lang="pl-PL" sz="40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 - należy poda</a:t>
            </a:r>
            <a:r>
              <a:rPr lang="pl-PL" sz="4000" dirty="0" smtClean="0">
                <a:solidFill>
                  <a:srgbClr val="000000"/>
                </a:solidFill>
                <a:effectLst/>
                <a:latin typeface="Arial Narrow"/>
                <a:ea typeface="TTE1A1C398t00"/>
                <a:cs typeface="Arial"/>
              </a:rPr>
              <a:t>ć </a:t>
            </a:r>
            <a:r>
              <a:rPr lang="pl-PL" sz="40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nazw</a:t>
            </a:r>
            <a:r>
              <a:rPr lang="pl-PL" sz="4000" dirty="0" smtClean="0">
                <a:solidFill>
                  <a:srgbClr val="000000"/>
                </a:solidFill>
                <a:effectLst/>
                <a:latin typeface="Arial Narrow"/>
                <a:ea typeface="TTE1A1C398t00"/>
                <a:cs typeface="Arial"/>
              </a:rPr>
              <a:t>ę</a:t>
            </a:r>
            <a:r>
              <a:rPr lang="pl-PL" sz="40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, adres i telefon kontaktowy placówki (jednostki organizacyjnej), która b</a:t>
            </a:r>
            <a:r>
              <a:rPr lang="pl-PL" sz="4000" dirty="0" smtClean="0">
                <a:solidFill>
                  <a:srgbClr val="000000"/>
                </a:solidFill>
                <a:effectLst/>
                <a:latin typeface="Arial Narrow"/>
                <a:ea typeface="TTE1A1C398t00"/>
                <a:cs typeface="Arial"/>
              </a:rPr>
              <a:t>ę</a:t>
            </a:r>
            <a:r>
              <a:rPr lang="pl-PL" sz="40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dzie bezpo</a:t>
            </a:r>
            <a:r>
              <a:rPr lang="pl-PL" sz="4000" dirty="0" smtClean="0">
                <a:solidFill>
                  <a:srgbClr val="000000"/>
                </a:solidFill>
                <a:effectLst/>
                <a:latin typeface="Arial Narrow"/>
                <a:ea typeface="TTE1A1C398t00"/>
                <a:cs typeface="Arial"/>
              </a:rPr>
              <a:t>ś</a:t>
            </a:r>
            <a:r>
              <a:rPr lang="pl-PL" sz="40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rednio wykonywała zadanie, będące przedmiotem oferty. </a:t>
            </a:r>
            <a:r>
              <a:rPr lang="pl-PL" sz="4000" dirty="0" smtClean="0">
                <a:effectLst/>
                <a:latin typeface="Arial Narrow"/>
                <a:ea typeface="Times New Roman"/>
                <a:cs typeface="Arial"/>
              </a:rPr>
              <a:t>Zdarza się tak, że projekty pisane są w partnerstwie, jedna organizacja/instytucja udziela osobowości prawnej, a inna wykonuje zadanie (np. sołectwo/KGW składa projekt w partnerstwie ze stowarzyszeniem X, na organizację imprezy, stowarzyszenie X udziela tylko osobowości prawnej i konta, natomiast sołectwo lub KGW bezpośrednio wykonuje zadanie. Podział zadań między partnerami powinien być określony przed złożeniem wniosku w umowie partnerskiej).</a:t>
            </a:r>
          </a:p>
          <a:p>
            <a:pPr marL="0" lvl="0" indent="0" algn="just">
              <a:lnSpc>
                <a:spcPct val="150000"/>
              </a:lnSpc>
              <a:buNone/>
            </a:pPr>
            <a:endParaRPr lang="pl-PL" sz="4000" dirty="0" smtClean="0">
              <a:effectLst/>
              <a:latin typeface="Times New Roman"/>
              <a:ea typeface="Times New Roman"/>
              <a:cs typeface="Times New Roman"/>
            </a:endParaRPr>
          </a:p>
          <a:p>
            <a:pPr marL="0" lvl="0" indent="0" algn="just">
              <a:lnSpc>
                <a:spcPct val="150000"/>
              </a:lnSpc>
              <a:buNone/>
            </a:pPr>
            <a:r>
              <a:rPr lang="pl-PL" sz="4000" dirty="0" smtClean="0">
                <a:latin typeface="Arial Narrow"/>
                <a:ea typeface="Times New Roman"/>
                <a:cs typeface="Arial"/>
              </a:rPr>
              <a:t>11) </a:t>
            </a:r>
            <a:r>
              <a:rPr lang="pl-PL" sz="4000" dirty="0" smtClean="0">
                <a:effectLst/>
                <a:latin typeface="Arial Narrow"/>
                <a:ea typeface="Times New Roman"/>
                <a:cs typeface="Arial"/>
              </a:rPr>
              <a:t>w polu „</a:t>
            </a:r>
            <a:r>
              <a:rPr lang="pl-PL" sz="4000" b="1" i="1" dirty="0" smtClean="0">
                <a:effectLst/>
                <a:latin typeface="Arial Narrow"/>
                <a:ea typeface="Times New Roman"/>
                <a:cs typeface="Arial"/>
              </a:rPr>
              <a:t>osoba upoważniona do składania wyjaśnień” – </a:t>
            </a:r>
            <a:r>
              <a:rPr lang="pl-PL" sz="4000" dirty="0" smtClean="0">
                <a:effectLst/>
                <a:latin typeface="Arial Narrow"/>
                <a:ea typeface="Times New Roman"/>
                <a:cs typeface="Arial"/>
              </a:rPr>
              <a:t>należy wpisać osobę upoważnioną do składania uzupełnień i wyjaśnień: tutaj wpisujemy osobą merytorycznie odpowiedzialną za projekt, która ma największa wiedzę na temat projektu (nie zawsze jest to prezes bądź wiceprezes),</a:t>
            </a:r>
          </a:p>
          <a:p>
            <a:pPr marL="0" lvl="0" indent="0" algn="just">
              <a:lnSpc>
                <a:spcPct val="150000"/>
              </a:lnSpc>
              <a:buNone/>
            </a:pPr>
            <a:endParaRPr lang="pl-PL" sz="4000" dirty="0">
              <a:latin typeface="Times New Roman"/>
              <a:ea typeface="Times New Roman"/>
              <a:cs typeface="Times New Roman"/>
            </a:endParaRPr>
          </a:p>
          <a:p>
            <a:pPr marL="0" lvl="0" indent="0" algn="just">
              <a:lnSpc>
                <a:spcPct val="150000"/>
              </a:lnSpc>
              <a:buNone/>
            </a:pPr>
            <a:r>
              <a:rPr lang="pl-PL" sz="40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12)</a:t>
            </a:r>
            <a:r>
              <a:rPr lang="pl-PL" sz="40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w polu „</a:t>
            </a:r>
            <a:r>
              <a:rPr lang="pl-PL" sz="4000" b="1" i="1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przedmiot działalności pożytku publicznego”</a:t>
            </a:r>
            <a:r>
              <a:rPr lang="pl-PL" sz="40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 - należy poda</a:t>
            </a:r>
            <a:r>
              <a:rPr lang="pl-PL" sz="4000" dirty="0" smtClean="0">
                <a:solidFill>
                  <a:srgbClr val="000000"/>
                </a:solidFill>
                <a:effectLst/>
                <a:latin typeface="Arial Narrow"/>
                <a:ea typeface="TTE1A1C398t00"/>
                <a:cs typeface="Arial"/>
              </a:rPr>
              <a:t>ć </a:t>
            </a:r>
            <a:r>
              <a:rPr lang="pl-PL" sz="40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przedmiot działalno</a:t>
            </a:r>
            <a:r>
              <a:rPr lang="pl-PL" sz="4000" dirty="0" smtClean="0">
                <a:solidFill>
                  <a:srgbClr val="000000"/>
                </a:solidFill>
                <a:effectLst/>
                <a:latin typeface="Arial Narrow"/>
                <a:ea typeface="TTE1A1C398t00"/>
                <a:cs typeface="Arial"/>
              </a:rPr>
              <a:t>ś</a:t>
            </a:r>
            <a:r>
              <a:rPr lang="pl-PL" sz="40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ci statutowej okre</a:t>
            </a:r>
            <a:r>
              <a:rPr lang="pl-PL" sz="4000" dirty="0" smtClean="0">
                <a:solidFill>
                  <a:srgbClr val="000000"/>
                </a:solidFill>
                <a:effectLst/>
                <a:latin typeface="Arial Narrow"/>
                <a:ea typeface="TTE1A1C398t00"/>
                <a:cs typeface="Arial"/>
              </a:rPr>
              <a:t>ś</a:t>
            </a:r>
            <a:r>
              <a:rPr lang="pl-PL" sz="40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lony w statucie lub innym akcie wewn</a:t>
            </a:r>
            <a:r>
              <a:rPr lang="pl-PL" sz="4000" dirty="0" smtClean="0">
                <a:solidFill>
                  <a:srgbClr val="000000"/>
                </a:solidFill>
                <a:effectLst/>
                <a:latin typeface="Arial Narrow"/>
                <a:ea typeface="TTE1A1C398t00"/>
                <a:cs typeface="Arial"/>
              </a:rPr>
              <a:t>ę</a:t>
            </a:r>
            <a:r>
              <a:rPr lang="pl-PL" sz="40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trznym, związany z realizacją planowanego zadania, z podziałem na działalność nieodpłatną i odpłatną,</a:t>
            </a:r>
          </a:p>
          <a:p>
            <a:pPr marL="0" lvl="0" indent="0" algn="just">
              <a:lnSpc>
                <a:spcPct val="150000"/>
              </a:lnSpc>
              <a:buNone/>
            </a:pPr>
            <a:endParaRPr lang="pl-PL" sz="4000" dirty="0">
              <a:latin typeface="Times New Roman"/>
              <a:ea typeface="Times New Roman"/>
              <a:cs typeface="Times New Roman"/>
            </a:endParaRPr>
          </a:p>
          <a:p>
            <a:pPr marL="0" lvl="0" indent="0" algn="just">
              <a:lnSpc>
                <a:spcPct val="150000"/>
              </a:lnSpc>
              <a:buNone/>
            </a:pPr>
            <a:r>
              <a:rPr lang="pl-PL" sz="40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13) </a:t>
            </a:r>
            <a:r>
              <a:rPr lang="pl-PL" sz="40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 w polu „</a:t>
            </a:r>
            <a:r>
              <a:rPr lang="pl-PL" sz="4000" b="1" i="1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dot. działalności gospodarczej”</a:t>
            </a:r>
            <a:r>
              <a:rPr lang="pl-PL" sz="40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 - należy wypełnić w przypadku prowadzenia działalności gospodarczej podając przedmiot tej działalności oraz numer wpisu do rejestru przedsiębiorców. W przypadku organizacji, które mają zapis o możliwości prowadzenia działalności gospodarczej (w statucie lub innym akcie wewnętrznym), ale działalności takiej nie podjęły i tym samym nie dokonały rejestracji w rejestrze przedsiębiorstw należy wpisać </a:t>
            </a:r>
            <a:r>
              <a:rPr lang="pl-PL" sz="4000" i="1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„nie dotyczy”.</a:t>
            </a:r>
            <a:endParaRPr lang="pl-PL" sz="4000" dirty="0" smtClean="0">
              <a:effectLst/>
              <a:latin typeface="Times New Roman"/>
              <a:ea typeface="Times New Roman"/>
              <a:cs typeface="Times New Roman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0195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43691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pl-PL" sz="2700" b="1" u="sng" dirty="0" smtClean="0">
                <a:effectLst/>
                <a:latin typeface="Arial Narrow"/>
                <a:ea typeface="Times New Roman"/>
                <a:cs typeface="Arial"/>
              </a:rPr>
              <a:t>CZĘŚĆ II – REPREZENTACJA OFERENTÓW</a:t>
            </a:r>
            <a:r>
              <a:rPr lang="pl-PL" dirty="0" smtClean="0">
                <a:effectLst/>
                <a:latin typeface="Times New Roman"/>
                <a:ea typeface="Times New Roman"/>
              </a:rPr>
              <a:t/>
            </a:r>
            <a:br>
              <a:rPr lang="pl-PL" dirty="0" smtClean="0">
                <a:effectLst/>
                <a:latin typeface="Times New Roman"/>
                <a:ea typeface="Times New Roman"/>
              </a:rPr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/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l-PL" sz="16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Dotyczy tylko oferty wspólnej. </a:t>
            </a: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endParaRPr lang="pl-PL" sz="1600" dirty="0" smtClean="0">
              <a:solidFill>
                <a:srgbClr val="000000"/>
              </a:solidFill>
              <a:effectLst/>
              <a:latin typeface="Arial Narrow"/>
              <a:ea typeface="Times New Roman"/>
              <a:cs typeface="Arial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l-PL" sz="16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Należy określić czy podstawą są zasady określone w statucie:</a:t>
            </a:r>
          </a:p>
          <a:p>
            <a:pPr lvl="1" algn="just">
              <a:lnSpc>
                <a:spcPct val="150000"/>
              </a:lnSpc>
            </a:pPr>
            <a:r>
              <a:rPr lang="pl-PL" sz="1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 pełnomocnictwo,</a:t>
            </a:r>
          </a:p>
          <a:p>
            <a:pPr lvl="1" algn="just">
              <a:lnSpc>
                <a:spcPct val="150000"/>
              </a:lnSpc>
            </a:pPr>
            <a:r>
              <a:rPr lang="pl-PL" sz="1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 prokura </a:t>
            </a:r>
          </a:p>
          <a:p>
            <a:pPr lvl="1" algn="just">
              <a:lnSpc>
                <a:spcPct val="150000"/>
              </a:lnSpc>
            </a:pPr>
            <a:r>
              <a:rPr lang="pl-PL" sz="12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czy też inna podstawa.</a:t>
            </a:r>
            <a:endParaRPr lang="pl-PL" sz="1200" dirty="0" smtClean="0">
              <a:effectLst/>
              <a:latin typeface="Times New Roman"/>
              <a:ea typeface="Times New Roman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89822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2400" b="1" u="sng" dirty="0" smtClean="0">
                <a:effectLst/>
                <a:latin typeface="Arial Narrow"/>
                <a:ea typeface="Times New Roman"/>
                <a:cs typeface="Arial"/>
              </a:rPr>
              <a:t>CZĘŚĆ III – OPIS ZADANIA </a:t>
            </a:r>
            <a:r>
              <a:rPr lang="pl-PL" sz="2400" dirty="0" smtClean="0">
                <a:effectLst/>
                <a:latin typeface="Times New Roman"/>
                <a:ea typeface="Times New Roman"/>
              </a:rPr>
              <a:t/>
            </a:r>
            <a:br>
              <a:rPr lang="pl-PL" sz="2400" dirty="0" smtClean="0">
                <a:effectLst/>
                <a:latin typeface="Times New Roman"/>
                <a:ea typeface="Times New Roman"/>
              </a:rPr>
            </a:br>
            <a:endParaRPr lang="pl-PL" sz="24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124744"/>
            <a:ext cx="8003232" cy="5256584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70000"/>
              </a:lnSpc>
              <a:spcAft>
                <a:spcPts val="0"/>
              </a:spcAft>
              <a:buNone/>
            </a:pPr>
            <a:r>
              <a:rPr lang="pl-PL" sz="48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Pola należy wypełnić następująco:</a:t>
            </a:r>
            <a:endParaRPr lang="pl-PL" sz="4800" dirty="0" smtClean="0">
              <a:effectLst/>
              <a:latin typeface="Times New Roman"/>
              <a:ea typeface="Times New Roman"/>
            </a:endParaRPr>
          </a:p>
          <a:p>
            <a:pPr marL="180340" algn="just">
              <a:lnSpc>
                <a:spcPct val="170000"/>
              </a:lnSpc>
              <a:spcAft>
                <a:spcPts val="0"/>
              </a:spcAft>
            </a:pPr>
            <a:r>
              <a:rPr lang="pl-PL" sz="4800" dirty="0" smtClean="0">
                <a:effectLst/>
                <a:latin typeface="Arial Narrow"/>
                <a:ea typeface="Times New Roman"/>
                <a:cs typeface="Arial"/>
              </a:rPr>
              <a:t>1) w polu „</a:t>
            </a:r>
            <a:r>
              <a:rPr lang="pl-PL" sz="4800" b="1" i="1" dirty="0" smtClean="0">
                <a:effectLst/>
                <a:latin typeface="Arial Narrow"/>
                <a:ea typeface="Times New Roman"/>
                <a:cs typeface="Arial"/>
              </a:rPr>
              <a:t>krótka charakterystyka”</a:t>
            </a:r>
            <a:r>
              <a:rPr lang="pl-PL" sz="4800" dirty="0" smtClean="0">
                <a:effectLst/>
                <a:latin typeface="Arial Narrow"/>
                <a:ea typeface="Times New Roman"/>
                <a:cs typeface="Arial"/>
              </a:rPr>
              <a:t> – </a:t>
            </a:r>
            <a:r>
              <a:rPr lang="pl-PL" sz="48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Należy opisać rodzaj działań jakie zostaną podjęte przy realizacji zadania, a także w jaki sposób zadanie będzie realizowane. Charakterystyka zadania musi być spójna z kosztorysem oferty, musi istnieć powiązanie pomiędzy opisanymi w tym punkcie działaniami, jakie zostaną podjęte w ramach realizacji zadania, a poszczególnymi kosztami uwzględnionymi w kosztorysie oferty. </a:t>
            </a:r>
            <a:endParaRPr lang="pl-PL" sz="4800" dirty="0" smtClean="0">
              <a:effectLst/>
              <a:latin typeface="Times New Roman"/>
              <a:ea typeface="Times New Roman"/>
            </a:endParaRPr>
          </a:p>
          <a:p>
            <a:pPr marL="180340" algn="just">
              <a:lnSpc>
                <a:spcPct val="170000"/>
              </a:lnSpc>
              <a:spcAft>
                <a:spcPts val="0"/>
              </a:spcAft>
            </a:pPr>
            <a:r>
              <a:rPr lang="pl-PL" sz="4800" dirty="0" smtClean="0">
                <a:effectLst/>
                <a:latin typeface="Arial Narrow"/>
                <a:ea typeface="Times New Roman"/>
                <a:cs typeface="Arial"/>
              </a:rPr>
              <a:t>2) w polu </a:t>
            </a:r>
            <a:r>
              <a:rPr lang="pl-PL" sz="4800" b="1" i="1" dirty="0" smtClean="0">
                <a:effectLst/>
                <a:latin typeface="Arial Narrow"/>
                <a:ea typeface="Times New Roman"/>
                <a:cs typeface="Arial"/>
              </a:rPr>
              <a:t>„opis potrzeb</a:t>
            </a:r>
            <a:r>
              <a:rPr lang="pl-PL" sz="4800" dirty="0" smtClean="0">
                <a:effectLst/>
                <a:latin typeface="Arial Narrow"/>
                <a:ea typeface="Times New Roman"/>
                <a:cs typeface="Arial"/>
              </a:rPr>
              <a:t>” </a:t>
            </a:r>
            <a:r>
              <a:rPr lang="pl-PL" sz="48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– Opis potrzeb wskazujących na konieczność wykonania zadania publicznego,</a:t>
            </a:r>
            <a:endParaRPr lang="pl-PL" sz="4800" dirty="0" smtClean="0">
              <a:effectLst/>
              <a:latin typeface="Times New Roman"/>
              <a:ea typeface="Times New Roman"/>
            </a:endParaRPr>
          </a:p>
          <a:p>
            <a:pPr marL="180340" algn="just">
              <a:lnSpc>
                <a:spcPct val="170000"/>
              </a:lnSpc>
              <a:spcAft>
                <a:spcPts val="0"/>
              </a:spcAft>
            </a:pPr>
            <a:r>
              <a:rPr lang="pl-PL" sz="4800" dirty="0" smtClean="0">
                <a:effectLst/>
                <a:latin typeface="Arial Narrow"/>
                <a:ea typeface="Times New Roman"/>
                <a:cs typeface="Arial"/>
              </a:rPr>
              <a:t>3) w polu </a:t>
            </a:r>
            <a:r>
              <a:rPr lang="pl-PL" sz="4800" b="1" dirty="0" smtClean="0">
                <a:effectLst/>
                <a:latin typeface="Arial Narrow"/>
                <a:ea typeface="Times New Roman"/>
                <a:cs typeface="Arial"/>
              </a:rPr>
              <a:t>„</a:t>
            </a:r>
            <a:r>
              <a:rPr lang="pl-PL" sz="4800" b="1" i="1" dirty="0" smtClean="0">
                <a:effectLst/>
                <a:latin typeface="Arial Narrow"/>
                <a:ea typeface="Times New Roman"/>
                <a:cs typeface="Arial"/>
              </a:rPr>
              <a:t>opis grup adresatów”</a:t>
            </a:r>
            <a:r>
              <a:rPr lang="pl-PL" sz="4800" dirty="0" smtClean="0">
                <a:effectLst/>
                <a:latin typeface="Arial Narrow"/>
                <a:ea typeface="Times New Roman"/>
                <a:cs typeface="Arial"/>
              </a:rPr>
              <a:t> - </a:t>
            </a:r>
            <a:r>
              <a:rPr lang="pl-PL" sz="48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Należy zidentyfikować szczegółowe kryteria beneficjentów będących odbiorcami realizowanego zadania publicznego, np. adresatami realizowanego zadania publicznego są 15 osobowe grupy dziewcząt w wieku od 10-12 lat, młodzieży w wieku 13-15 itd.</a:t>
            </a:r>
            <a:endParaRPr lang="pl-PL" sz="4800" dirty="0" smtClean="0">
              <a:effectLst/>
              <a:latin typeface="Times New Roman"/>
              <a:ea typeface="Times New Roman"/>
            </a:endParaRPr>
          </a:p>
          <a:p>
            <a:pPr marL="180340" algn="just">
              <a:lnSpc>
                <a:spcPct val="170000"/>
              </a:lnSpc>
              <a:spcAft>
                <a:spcPts val="0"/>
              </a:spcAft>
            </a:pPr>
            <a:r>
              <a:rPr lang="pl-PL" sz="48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4) w polu </a:t>
            </a:r>
            <a:r>
              <a:rPr lang="pl-PL" sz="4800" b="1" i="1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„uzasadnione potrzeby”</a:t>
            </a:r>
            <a:r>
              <a:rPr lang="pl-PL" sz="48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 - Wypełnić tylko w przypadku ubiegania się o dofinansowanie inwestycji.</a:t>
            </a:r>
            <a:endParaRPr lang="pl-PL" sz="4800" dirty="0" smtClean="0">
              <a:effectLst/>
              <a:latin typeface="Times New Roman"/>
              <a:ea typeface="Times New Roman"/>
            </a:endParaRPr>
          </a:p>
          <a:p>
            <a:pPr marL="180340" algn="just">
              <a:lnSpc>
                <a:spcPct val="170000"/>
              </a:lnSpc>
              <a:spcAft>
                <a:spcPts val="0"/>
              </a:spcAft>
            </a:pPr>
            <a:r>
              <a:rPr lang="pl-PL" sz="48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5) w polu </a:t>
            </a:r>
            <a:r>
              <a:rPr lang="pl-PL" sz="4800" b="1" i="1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„informacja” - </a:t>
            </a:r>
            <a:r>
              <a:rPr lang="pl-PL" sz="4800" dirty="0" smtClean="0">
                <a:solidFill>
                  <a:srgbClr val="000000"/>
                </a:solidFill>
                <a:effectLst/>
                <a:latin typeface="Arial Narrow"/>
                <a:ea typeface="Times New Roman"/>
                <a:cs typeface="Arial"/>
              </a:rPr>
              <a:t>Wypełnić w przypadku gdy organizacja otrzymała dotację celową na zadanie inwestycyjne.</a:t>
            </a:r>
            <a:endParaRPr lang="pl-PL" sz="4800" dirty="0" smtClean="0">
              <a:effectLst/>
              <a:latin typeface="Times New Roman"/>
              <a:ea typeface="Times New Roman"/>
            </a:endParaRPr>
          </a:p>
          <a:p>
            <a:pPr marL="180340" algn="just">
              <a:lnSpc>
                <a:spcPct val="170000"/>
              </a:lnSpc>
              <a:spcAft>
                <a:spcPts val="0"/>
              </a:spcAft>
            </a:pPr>
            <a:r>
              <a:rPr lang="pl-PL" sz="4800" dirty="0" smtClean="0">
                <a:effectLst/>
                <a:latin typeface="Arial Narrow"/>
                <a:ea typeface="Times New Roman"/>
                <a:cs typeface="Arial"/>
              </a:rPr>
              <a:t>6) w polu „</a:t>
            </a:r>
            <a:r>
              <a:rPr lang="pl-PL" sz="4800" b="1" i="1" dirty="0" smtClean="0">
                <a:effectLst/>
                <a:latin typeface="Arial Narrow"/>
                <a:ea typeface="Times New Roman"/>
                <a:cs typeface="Arial"/>
              </a:rPr>
              <a:t>zakładane cele</a:t>
            </a:r>
            <a:r>
              <a:rPr lang="pl-PL" sz="4800" dirty="0" smtClean="0">
                <a:effectLst/>
                <a:latin typeface="Arial Narrow"/>
                <a:ea typeface="Times New Roman"/>
                <a:cs typeface="Arial"/>
              </a:rPr>
              <a:t>” </a:t>
            </a:r>
            <a:r>
              <a:rPr lang="pl-PL" sz="4800" b="1" i="1" dirty="0" smtClean="0">
                <a:effectLst/>
                <a:latin typeface="Arial Narrow"/>
                <a:ea typeface="Times New Roman"/>
                <a:cs typeface="Arial"/>
              </a:rPr>
              <a:t>–</a:t>
            </a:r>
            <a:r>
              <a:rPr lang="pl-PL" sz="4800" dirty="0" smtClean="0">
                <a:effectLst/>
                <a:latin typeface="Arial Narrow"/>
                <a:ea typeface="Times New Roman"/>
                <a:cs typeface="Arial"/>
              </a:rPr>
              <a:t> Należy opisać cele zadania oraz sposób ich realizacji. Sposób realizacji celów powinien być spójny z kosztorysem.</a:t>
            </a:r>
            <a:endParaRPr lang="pl-PL" sz="4800" dirty="0" smtClean="0">
              <a:effectLst/>
              <a:latin typeface="Times New Roman"/>
              <a:ea typeface="Times New Roman"/>
            </a:endParaRPr>
          </a:p>
          <a:p>
            <a:pPr marL="180340" algn="just">
              <a:lnSpc>
                <a:spcPct val="170000"/>
              </a:lnSpc>
              <a:spcAft>
                <a:spcPts val="0"/>
              </a:spcAft>
            </a:pPr>
            <a:r>
              <a:rPr lang="pl-PL" sz="4800" dirty="0" smtClean="0">
                <a:effectLst/>
                <a:latin typeface="Arial Narrow"/>
                <a:ea typeface="Times New Roman"/>
                <a:cs typeface="Arial"/>
              </a:rPr>
              <a:t>7) w polu </a:t>
            </a:r>
            <a:r>
              <a:rPr lang="pl-PL" sz="4800" b="1" i="1" dirty="0" smtClean="0">
                <a:effectLst/>
                <a:latin typeface="Arial Narrow"/>
                <a:ea typeface="Times New Roman"/>
                <a:cs typeface="Arial"/>
              </a:rPr>
              <a:t>„miejsce realizacji zadania” </a:t>
            </a:r>
            <a:r>
              <a:rPr lang="pl-PL" sz="4800" dirty="0" smtClean="0">
                <a:effectLst/>
                <a:latin typeface="Arial Narrow"/>
                <a:ea typeface="Times New Roman"/>
                <a:cs typeface="Arial"/>
              </a:rPr>
              <a:t>- Należy podać dokładny adres miejsca, w którym będzie realizowane zadanie.</a:t>
            </a:r>
            <a:endParaRPr lang="pl-PL" sz="4800" dirty="0" smtClean="0">
              <a:effectLst/>
              <a:latin typeface="Times New Roman"/>
              <a:ea typeface="Times New Roman"/>
            </a:endParaRPr>
          </a:p>
          <a:p>
            <a:pPr marL="180340" algn="just">
              <a:lnSpc>
                <a:spcPct val="170000"/>
              </a:lnSpc>
              <a:spcAft>
                <a:spcPts val="0"/>
              </a:spcAft>
            </a:pPr>
            <a:r>
              <a:rPr lang="pl-PL" sz="4800" dirty="0" smtClean="0">
                <a:effectLst/>
                <a:latin typeface="Arial Narrow"/>
                <a:ea typeface="Times New Roman"/>
                <a:cs typeface="Arial"/>
              </a:rPr>
              <a:t>8) w polu </a:t>
            </a:r>
            <a:r>
              <a:rPr lang="pl-PL" sz="4800" b="1" i="1" dirty="0" smtClean="0">
                <a:effectLst/>
                <a:latin typeface="Arial Narrow"/>
                <a:ea typeface="Times New Roman"/>
                <a:cs typeface="Arial"/>
              </a:rPr>
              <a:t>„opis działań”</a:t>
            </a:r>
            <a:r>
              <a:rPr lang="pl-PL" sz="4800" dirty="0" smtClean="0">
                <a:effectLst/>
                <a:latin typeface="Arial Narrow"/>
                <a:ea typeface="Times New Roman"/>
                <a:cs typeface="Arial"/>
              </a:rPr>
              <a:t> </a:t>
            </a:r>
            <a:r>
              <a:rPr lang="pl-PL" sz="4800" b="1" i="1" dirty="0" smtClean="0">
                <a:effectLst/>
                <a:latin typeface="Arial Narrow"/>
                <a:ea typeface="Times New Roman"/>
                <a:cs typeface="Arial"/>
              </a:rPr>
              <a:t>-</a:t>
            </a:r>
            <a:r>
              <a:rPr lang="pl-PL" sz="4800" dirty="0" smtClean="0">
                <a:effectLst/>
                <a:latin typeface="Arial Narrow"/>
                <a:ea typeface="Times New Roman"/>
                <a:cs typeface="Arial"/>
              </a:rPr>
              <a:t> Opis musi być spójny z harmonogramem i kosztorysem. W przypadku oferty wspólnej – należy wskazać dokładny podział działań w ramach realizacji zadania publicznego pomiędzy podmiotami składającymi ofertę wspólną.</a:t>
            </a:r>
            <a:endParaRPr lang="pl-PL" sz="4800" dirty="0" smtClean="0">
              <a:effectLst/>
              <a:latin typeface="Times New Roman"/>
              <a:ea typeface="Times New Roman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4838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9545192"/>
              </p:ext>
            </p:extLst>
          </p:nvPr>
        </p:nvGraphicFramePr>
        <p:xfrm>
          <a:off x="467545" y="1772816"/>
          <a:ext cx="7992888" cy="4643735"/>
        </p:xfrm>
        <a:graphic>
          <a:graphicData uri="http://schemas.openxmlformats.org/drawingml/2006/table">
            <a:tbl>
              <a:tblPr firstRow="1" firstCol="1" bandRow="1"/>
              <a:tblGrid>
                <a:gridCol w="2442930"/>
                <a:gridCol w="2774979"/>
                <a:gridCol w="2774979"/>
              </a:tblGrid>
              <a:tr h="71646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Arial Narrow"/>
                          <a:ea typeface="Times New Roman"/>
                        </a:rPr>
                        <a:t> 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Arial Narrow"/>
                          <a:ea typeface="Times New Roman"/>
                        </a:rPr>
                        <a:t>Zadanie publiczne realizowane w okresie od ………...……… do ……………...……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Arial Narrow"/>
                          <a:ea typeface="Times New Roman"/>
                        </a:rPr>
                        <a:t> 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9552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Arial Narrow"/>
                          <a:ea typeface="Times New Roman"/>
                        </a:rPr>
                        <a:t>Poszczególne działania w zakresie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Arial Narrow"/>
                          <a:ea typeface="Times New Roman"/>
                        </a:rPr>
                        <a:t>realizowanego zadania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Arial Narrow"/>
                          <a:ea typeface="Times New Roman"/>
                        </a:rPr>
                        <a:t>publicznego </a:t>
                      </a:r>
                      <a:r>
                        <a:rPr lang="pl-PL" sz="1200" baseline="30000" dirty="0">
                          <a:effectLst/>
                          <a:latin typeface="Arial Narrow"/>
                          <a:ea typeface="Times New Roman"/>
                        </a:rPr>
                        <a:t>14)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Arial Narrow"/>
                          <a:ea typeface="Times New Roman"/>
                        </a:rPr>
                        <a:t> </a:t>
                      </a:r>
                      <a:endParaRPr lang="pl-PL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Arial Narrow"/>
                          <a:ea typeface="Times New Roman"/>
                        </a:rPr>
                        <a:t> 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Arial Narrow"/>
                          <a:ea typeface="Times New Roman"/>
                        </a:rPr>
                        <a:t>Terminy realizacji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Arial Narrow"/>
                          <a:ea typeface="Times New Roman"/>
                        </a:rPr>
                        <a:t>poszczególnych działań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Arial Narrow"/>
                          <a:ea typeface="Times New Roman"/>
                        </a:rPr>
                        <a:t> 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Arial Narrow"/>
                          <a:ea typeface="Times New Roman"/>
                        </a:rPr>
                        <a:t>Oferent lub inny podmiot odpowiedzialny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Arial Narrow"/>
                          <a:ea typeface="Times New Roman"/>
                        </a:rPr>
                        <a:t>za działanie w zakresie realizowanego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  <a:latin typeface="Arial Narrow"/>
                          <a:ea typeface="Times New Roman"/>
                        </a:rPr>
                        <a:t>zadania publicznego</a:t>
                      </a:r>
                      <a:endParaRPr lang="pl-PL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19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NP.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1.Powołnaie i rozpoczęcie prac zespołu odpowiedzialnego za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realizację zadania – przydział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funkcji i zadań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 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2. Akcja informacyjna – Plakaty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 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3. Podpisanie umów ze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Szkoleniowcami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 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4. Szkolenie ……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 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5. Zakup materiałów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 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1-3.06.2011r.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 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 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 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 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3-20.062011r.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 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3-15.07.2011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 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 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5.04.2011-31.10.2011 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 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20.08.2011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 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Stowarzyszenie ……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 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 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 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 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Stowarzyszenie ……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 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Stowarzyszenie ……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 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 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Stowarzyszenie ……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 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rgbClr val="FF0000"/>
                          </a:solidFill>
                          <a:effectLst/>
                          <a:latin typeface="Arial Narrow"/>
                          <a:ea typeface="Times New Roman"/>
                        </a:rPr>
                        <a:t>Stowarzyszenie ……</a:t>
                      </a:r>
                      <a:endParaRPr lang="pl-PL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79512" y="367299"/>
            <a:ext cx="8208912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9) w polu </a:t>
            </a:r>
            <a:r>
              <a:rPr kumimoji="0" lang="pl-PL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„harmonogram</a:t>
            </a:r>
            <a:r>
              <a:rPr kumimoji="0" 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”- W harmonogramie należy podać terminy rozpoczęcia i zakończenia poszczególnych działań oraz liczbowe określenie skali działań planowanych przy </a:t>
            </a:r>
            <a:r>
              <a:rPr kumimoji="0" lang="pl-PL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realizacji zadania publicznego (tzn. miar adekwatnych dla danego zadania publicznego, np. liczba świadczeń udzielanych tygodniowo, miesięcznie, liczba adresatów).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01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32656"/>
            <a:ext cx="8003232" cy="5793507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pl-PL" dirty="0"/>
              <a:t>10) w polu </a:t>
            </a:r>
            <a:r>
              <a:rPr lang="pl-PL" b="1" i="1" dirty="0"/>
              <a:t>„ Zakładane rezultaty realizacji zadania publicznego” </a:t>
            </a:r>
            <a:r>
              <a:rPr lang="pl-PL" dirty="0"/>
              <a:t>- Opisujemy jakie są zakładane rezultaty zadania, czy rezultaty zadania będą trwałe oraz w jakim stopniu realizacja zadań zmieni sytuację adresatów, przyczyni się do rozwiązania problemu społecznego lub złagodzi jego negatywne skutki. Należy podać liczbowe określenie rezultatów realizacji zadania. Rezultaty są konsekwencją realizacji celów.</a:t>
            </a:r>
          </a:p>
          <a:p>
            <a:pPr marL="0" indent="0" algn="just">
              <a:lnSpc>
                <a:spcPct val="170000"/>
              </a:lnSpc>
              <a:buNone/>
            </a:pPr>
            <a:endParaRPr lang="pl-PL" dirty="0"/>
          </a:p>
          <a:p>
            <a:pPr marL="0" indent="0" algn="just">
              <a:lnSpc>
                <a:spcPct val="120000"/>
              </a:lnSpc>
              <a:buNone/>
            </a:pPr>
            <a:r>
              <a:rPr lang="pl-PL" u="sng" dirty="0"/>
              <a:t>Przykładowe rezultaty:</a:t>
            </a:r>
          </a:p>
          <a:p>
            <a:pPr lvl="0" algn="just">
              <a:lnSpc>
                <a:spcPct val="120000"/>
              </a:lnSpc>
            </a:pPr>
            <a:r>
              <a:rPr lang="pl-PL" dirty="0"/>
              <a:t>Zakładamy, że festyn odwiedzi około 1500 osób. Będą to okoliczni mieszkańcy Gminy X, ale podobnie jak w poprzednim roku spodziewamy się gości z sąsiedniego miasta i gminy.</a:t>
            </a:r>
          </a:p>
          <a:p>
            <a:pPr lvl="0" algn="just">
              <a:lnSpc>
                <a:spcPct val="120000"/>
              </a:lnSpc>
            </a:pPr>
            <a:r>
              <a:rPr lang="pl-PL" dirty="0"/>
              <a:t>Chcemy zakodować w świadomości mieszkańców wymienionych wyżej miast, że Region </a:t>
            </a:r>
            <a:r>
              <a:rPr lang="pl-PL" dirty="0" err="1"/>
              <a:t>Krajny</a:t>
            </a:r>
            <a:r>
              <a:rPr lang="pl-PL" dirty="0"/>
              <a:t>, a w szczególności Gmina X dzięki swojej przynależności regionalnej i  bogatej tradycji, jest dobrym miejscem do spędzenia tutaj wolnego czasu i miejscem, gdzie można kupić zdrowe regionalne wyroby z okolicznych gospodarstw.</a:t>
            </a:r>
          </a:p>
          <a:p>
            <a:pPr lvl="0" algn="just">
              <a:lnSpc>
                <a:spcPct val="120000"/>
              </a:lnSpc>
            </a:pPr>
            <a:r>
              <a:rPr lang="pl-PL" dirty="0"/>
              <a:t>Mamy nadzieję zachęcić i zainspirować, szczególnie młodych mieszkańców wsi do nauki tradycyjnych metod wyrobu rękodzieła ludowego, a gości przybyłych z większych miast zachęcić do kupowania tych towarów, pokazując ich wartość.</a:t>
            </a:r>
          </a:p>
          <a:p>
            <a:pPr lvl="0" algn="just">
              <a:lnSpc>
                <a:spcPct val="120000"/>
              </a:lnSpc>
            </a:pPr>
            <a:r>
              <a:rPr lang="pl-PL" dirty="0"/>
              <a:t>Wykonane na festynie prace przez ludowych twórców nieprofesjonalnych będą stanowić wyposażenie Wiejskiego Domu Kultury.</a:t>
            </a:r>
          </a:p>
          <a:p>
            <a:pPr lvl="0" algn="just">
              <a:lnSpc>
                <a:spcPct val="120000"/>
              </a:lnSpc>
            </a:pPr>
            <a:r>
              <a:rPr lang="pl-PL" dirty="0"/>
              <a:t>Festyn ten będzie promował wieś X jako „ Centrum Kultury Ludowej w Gminie X.</a:t>
            </a:r>
          </a:p>
          <a:p>
            <a:pPr lvl="0" algn="just">
              <a:lnSpc>
                <a:spcPct val="120000"/>
              </a:lnSpc>
            </a:pPr>
            <a:r>
              <a:rPr lang="pl-PL" dirty="0"/>
              <a:t>Odbyło się 150 godzi szkoleń.</a:t>
            </a:r>
          </a:p>
          <a:p>
            <a:pPr lvl="0" algn="just">
              <a:lnSpc>
                <a:spcPct val="120000"/>
              </a:lnSpc>
            </a:pPr>
            <a:r>
              <a:rPr lang="pl-PL" dirty="0"/>
              <a:t>Przeszkolonych zostało ok. 30 osób.</a:t>
            </a:r>
          </a:p>
          <a:p>
            <a:pPr lvl="0" algn="just">
              <a:lnSpc>
                <a:spcPct val="120000"/>
              </a:lnSpc>
            </a:pPr>
            <a:r>
              <a:rPr lang="pl-PL" dirty="0" smtClean="0"/>
              <a:t>W </a:t>
            </a:r>
            <a:r>
              <a:rPr lang="pl-PL" dirty="0"/>
              <a:t>wyniku przeprowadzenia szkolenia 10 osób znalazło zatrudnienie.</a:t>
            </a:r>
          </a:p>
          <a:p>
            <a:pPr lvl="0" algn="just">
              <a:lnSpc>
                <a:spcPct val="120000"/>
              </a:lnSpc>
            </a:pPr>
            <a:r>
              <a:rPr lang="pl-PL" dirty="0"/>
              <a:t>Wynikiem projektu było stworzenie tzw. Dobrych praktyk – projekt zostanie upowszechniony na innym terenie, gdyż przyniósł oczekiwane rezultaty/efekty.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dirty="0"/>
              <a:t> 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5371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pl-PL" sz="2700" b="1" u="sng" dirty="0" smtClean="0">
                <a:effectLst/>
                <a:latin typeface="Arial Narrow"/>
                <a:ea typeface="Times New Roman"/>
                <a:cs typeface="Arial"/>
              </a:rPr>
              <a:t/>
            </a:r>
            <a:br>
              <a:rPr lang="pl-PL" sz="2700" b="1" u="sng" dirty="0" smtClean="0">
                <a:effectLst/>
                <a:latin typeface="Arial Narrow"/>
                <a:ea typeface="Times New Roman"/>
                <a:cs typeface="Arial"/>
              </a:rPr>
            </a:br>
            <a:r>
              <a:rPr lang="pl-PL" sz="2700" b="1" u="sng" dirty="0" smtClean="0">
                <a:effectLst/>
                <a:latin typeface="Arial Narrow"/>
                <a:ea typeface="Times New Roman"/>
                <a:cs typeface="Arial"/>
              </a:rPr>
              <a:t>CZĘŚĆ IV – KALKULACJA KOSZTÓW </a:t>
            </a:r>
            <a:r>
              <a:rPr lang="pl-PL" dirty="0" smtClean="0">
                <a:effectLst/>
                <a:latin typeface="Times New Roman"/>
                <a:ea typeface="Times New Roman"/>
              </a:rPr>
              <a:t/>
            </a:r>
            <a:br>
              <a:rPr lang="pl-PL" dirty="0" smtClean="0">
                <a:effectLst/>
                <a:latin typeface="Times New Roman"/>
                <a:ea typeface="Times New Roman"/>
              </a:rPr>
            </a:br>
            <a:endParaRPr lang="pl-PL" dirty="0"/>
          </a:p>
        </p:txBody>
      </p:sp>
      <p:pic>
        <p:nvPicPr>
          <p:cNvPr id="409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7848872" cy="5001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557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zyleganie">
  <a:themeElements>
    <a:clrScheme name="Przyleganie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Pakiet 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rzyleganie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124</TotalTime>
  <Words>1602</Words>
  <Application>Microsoft Office PowerPoint</Application>
  <PresentationFormat>Pokaz na ekranie (4:3)</PresentationFormat>
  <Paragraphs>223</Paragraphs>
  <Slides>17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18" baseType="lpstr">
      <vt:lpstr>Przyleganie</vt:lpstr>
      <vt:lpstr>OTWARTY KONKUS OFERT</vt:lpstr>
      <vt:lpstr>STRONA TYTUŁOWA</vt:lpstr>
      <vt:lpstr>CZĘŚĆ I – DANE NA TEMAT ORGANIZACJI POZARZĄDOWEJ/PODMIOTU/JEDNOSTKI ORGANIZACYJNEJ </vt:lpstr>
      <vt:lpstr>Prezentacja programu PowerPoint</vt:lpstr>
      <vt:lpstr>CZĘŚĆ II – REPREZENTACJA OFERENTÓW </vt:lpstr>
      <vt:lpstr>CZĘŚĆ III – OPIS ZADANIA  </vt:lpstr>
      <vt:lpstr>Prezentacja programu PowerPoint</vt:lpstr>
      <vt:lpstr>Prezentacja programu PowerPoint</vt:lpstr>
      <vt:lpstr> CZĘŚĆ IV – KALKULACJA KOSZTÓW  </vt:lpstr>
      <vt:lpstr>Prezentacja programu PowerPoint</vt:lpstr>
      <vt:lpstr>2. Przewidywane źródła finansowania zadania publicznego   </vt:lpstr>
      <vt:lpstr>3. Finansowe środki z innych źródeł publicznych21) </vt:lpstr>
      <vt:lpstr> V. Inne wybrane informacje dotyczące zadania publicznego </vt:lpstr>
      <vt:lpstr>Oświadczam (-y), że: </vt:lpstr>
      <vt:lpstr>Wraz z ofertą należy dołączyć:</vt:lpstr>
      <vt:lpstr>Oferta jest uznana za kompletną i prawidłową jeżeli:</vt:lpstr>
      <vt:lpstr>Prezentacja programu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OTWARTY KONKUS OFERT</dc:title>
  <dc:creator>bok1</dc:creator>
  <cp:lastModifiedBy>bok1</cp:lastModifiedBy>
  <cp:revision>10</cp:revision>
  <dcterms:created xsi:type="dcterms:W3CDTF">2011-03-21T10:14:17Z</dcterms:created>
  <dcterms:modified xsi:type="dcterms:W3CDTF">2011-03-22T13:29:01Z</dcterms:modified>
</cp:coreProperties>
</file>