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2" r:id="rId1"/>
  </p:sldMasterIdLst>
  <p:notesMasterIdLst>
    <p:notesMasterId r:id="rId24"/>
  </p:notesMasterIdLst>
  <p:handoutMasterIdLst>
    <p:handoutMasterId r:id="rId25"/>
  </p:handoutMasterIdLst>
  <p:sldIdLst>
    <p:sldId id="256" r:id="rId2"/>
    <p:sldId id="285" r:id="rId3"/>
    <p:sldId id="257" r:id="rId4"/>
    <p:sldId id="289" r:id="rId5"/>
    <p:sldId id="258" r:id="rId6"/>
    <p:sldId id="259" r:id="rId7"/>
    <p:sldId id="260" r:id="rId8"/>
    <p:sldId id="261" r:id="rId9"/>
    <p:sldId id="264" r:id="rId10"/>
    <p:sldId id="273" r:id="rId11"/>
    <p:sldId id="267" r:id="rId12"/>
    <p:sldId id="268" r:id="rId13"/>
    <p:sldId id="299" r:id="rId14"/>
    <p:sldId id="298" r:id="rId15"/>
    <p:sldId id="269" r:id="rId16"/>
    <p:sldId id="292" r:id="rId17"/>
    <p:sldId id="293" r:id="rId18"/>
    <p:sldId id="294" r:id="rId19"/>
    <p:sldId id="295" r:id="rId20"/>
    <p:sldId id="296" r:id="rId21"/>
    <p:sldId id="297" r:id="rId22"/>
    <p:sldId id="286" r:id="rId23"/>
  </p:sldIdLst>
  <p:sldSz cx="9144000" cy="6858000" type="screen4x3"/>
  <p:notesSz cx="6784975" cy="9929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5" autoAdjust="0"/>
  </p:normalViewPr>
  <p:slideViewPr>
    <p:cSldViewPr>
      <p:cViewPr>
        <p:scale>
          <a:sx n="75" d="100"/>
          <a:sy n="75" d="100"/>
        </p:scale>
        <p:origin x="-1416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3249" y="0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AAA49-A0C9-4652-BC30-EE96B8123FC1}" type="datetimeFigureOut">
              <a:rPr lang="pl-PL" smtClean="0"/>
              <a:t>2011-02-17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3249" y="9431599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6BF9A-B905-4340-98F3-037B4FAB19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2019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3249" y="0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007AF-53F2-4A4E-B876-B799A764E568}" type="datetimeFigureOut">
              <a:rPr lang="pl-PL" smtClean="0"/>
              <a:t>2011-02-17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8498" y="4716661"/>
            <a:ext cx="542798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3249" y="9431599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5BD56-EBFF-4876-8E67-6EA38FCC15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89039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4255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2266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9533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4771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2385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1515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1069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0557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6669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96263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05302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997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997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9979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8507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8507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8507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8507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8507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85077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85077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6502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22509AD-4720-4B24-B8C7-23E309223843}" type="datetime1">
              <a:rPr lang="pl-PL" smtClean="0"/>
              <a:t>2011-02-17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Prostokąt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Prostokąt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oliniowy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Łącznik prostoliniowy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Łącznik prostoliniowy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oliniow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oliniowy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Łącznik prostoliniowy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Prostokąt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6A30909-3C57-4D14-904F-F62A7C6310BF}" type="datetime1">
              <a:rPr lang="pl-PL" smtClean="0"/>
              <a:t>2011-02-17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5A600D8-2B9D-4113-BB65-FCB13256836B}" type="datetime1">
              <a:rPr lang="pl-PL" smtClean="0"/>
              <a:t>2011-02-17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9" name="Prostokąt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oliniowy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Łącznik prostoliniowy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oliniowy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oliniow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Łącznik prostoliniowy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rostokąt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Łącznik prostoliniowy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0C71A-0007-4BD9-AE85-2741629191F3}" type="datetime1">
              <a:rPr lang="pl-PL" smtClean="0"/>
              <a:t>2011-02-17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3B4E2-2DC7-4AB1-9B86-57A051DC7E59}" type="datetime1">
              <a:rPr lang="pl-PL" smtClean="0"/>
              <a:t>2011-02-17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0F19A26-15B8-4241-AECC-69A258613872}" type="datetime1">
              <a:rPr lang="pl-PL" smtClean="0"/>
              <a:t>2011-02-17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F5BA4-59DF-47DE-88D0-108568D9A195}" type="datetime1">
              <a:rPr lang="pl-PL" smtClean="0"/>
              <a:t>2011-02-17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Łącznik prostoliniowy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Łącznik prostoliniowy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Łącznik prostoliniowy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Łącznik prostoliniowy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oliniowy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ymbol zastępczy zawartości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6ADFECF-D5C7-4EBB-A816-8B6FF0D38A03}" type="datetime1">
              <a:rPr lang="pl-PL" smtClean="0"/>
              <a:t>2011-02-17</a:t>
            </a:fld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  <p:sp>
        <p:nvSpPr>
          <p:cNvPr id="23" name="Symbol zastępczy stopki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Łącznik prostoliniowy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0" name="Łącznik prostoliniowy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Łącznik prostoliniowy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Łącznik prostoliniowy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Łącznik prostoliniowy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ymbol zastępczy daty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F6C8008-34F0-4C5E-8831-9A545FF5351D}" type="datetime1">
              <a:rPr lang="pl-PL" smtClean="0"/>
              <a:t>2011-02-17</a:t>
            </a:fld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7D54-01CC-4E5A-88D3-06DD6C46B0C4}" type="datetime1">
              <a:rPr lang="pl-PL" smtClean="0"/>
              <a:t>2011-02-17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7DF4F-345B-484A-B1BB-434523DA0002}" type="datetime1">
              <a:rPr lang="pl-PL" smtClean="0"/>
              <a:t>2011-02-17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Łącznik prostoliniowy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6EC3E5E-70BD-4332-8EDA-CB1486FDE517}" type="datetime1">
              <a:rPr lang="pl-PL" smtClean="0"/>
              <a:t>2011-02-17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Łącznik prostoliniowy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Łącznik prostoliniowy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oliniowy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84" r:id="rId2"/>
    <p:sldLayoutId id="2147484085" r:id="rId3"/>
    <p:sldLayoutId id="2147484086" r:id="rId4"/>
    <p:sldLayoutId id="2147484087" r:id="rId5"/>
    <p:sldLayoutId id="2147484088" r:id="rId6"/>
    <p:sldLayoutId id="2147484089" r:id="rId7"/>
    <p:sldLayoutId id="2147484090" r:id="rId8"/>
    <p:sldLayoutId id="2147484091" r:id="rId9"/>
    <p:sldLayoutId id="2147484092" r:id="rId10"/>
    <p:sldLayoutId id="2147484093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2.jpe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051720" y="1196579"/>
            <a:ext cx="6406480" cy="1440333"/>
          </a:xfrm>
        </p:spPr>
        <p:txBody>
          <a:bodyPr>
            <a:normAutofit fontScale="90000"/>
          </a:bodyPr>
          <a:lstStyle/>
          <a:p>
            <a:r>
              <a:rPr lang="pl-PL" sz="4800" dirty="0" smtClean="0"/>
              <a:t>Nowoczesny Urząd Gminy w Sadkach</a:t>
            </a:r>
            <a:endParaRPr lang="pl-PL" sz="48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987824" y="5052545"/>
            <a:ext cx="5472608" cy="60870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l-PL" dirty="0" smtClean="0"/>
              <a:t>Dobre praktyki stosowane przez Urząd Gminy Sadki</a:t>
            </a:r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102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Prostokąt 5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196" y="2924944"/>
            <a:ext cx="2959273" cy="1753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177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39552" y="1556792"/>
            <a:ext cx="7632848" cy="3960440"/>
          </a:xfrm>
        </p:spPr>
        <p:txBody>
          <a:bodyPr>
            <a:normAutofit fontScale="55000" lnSpcReduction="20000"/>
          </a:bodyPr>
          <a:lstStyle/>
          <a:p>
            <a:pPr indent="0" algn="ctr">
              <a:buNone/>
            </a:pPr>
            <a:r>
              <a:rPr lang="pl-PL" sz="4000" dirty="0" smtClean="0"/>
              <a:t>Monitoring</a:t>
            </a:r>
            <a:r>
              <a:rPr lang="pl-PL" sz="4000" dirty="0"/>
              <a:t> </a:t>
            </a:r>
            <a:r>
              <a:rPr lang="pl-PL" sz="4000" dirty="0" smtClean="0"/>
              <a:t>i mapa aktywności</a:t>
            </a:r>
          </a:p>
          <a:p>
            <a:pPr indent="0" algn="ctr">
              <a:buNone/>
            </a:pPr>
            <a:endParaRPr lang="pl-PL" sz="4000" dirty="0" smtClean="0"/>
          </a:p>
          <a:p>
            <a:pPr algn="just"/>
            <a:r>
              <a:rPr lang="pl-PL" sz="3200" dirty="0" smtClean="0"/>
              <a:t> </a:t>
            </a:r>
            <a:r>
              <a:rPr lang="pl-PL" sz="3200" dirty="0"/>
              <a:t>Monitorowanie satysfakcji klientów z jakości usług świadczonych przez Urząd Gminy Sadki i funkcjonowania Biura Obsługi Klienta</a:t>
            </a:r>
            <a:r>
              <a:rPr lang="pl-PL" sz="3200" dirty="0" smtClean="0"/>
              <a:t>,</a:t>
            </a:r>
          </a:p>
          <a:p>
            <a:pPr algn="just"/>
            <a:endParaRPr lang="pl-PL" sz="3200" dirty="0"/>
          </a:p>
          <a:p>
            <a:pPr algn="just"/>
            <a:r>
              <a:rPr lang="pl-PL" sz="3200" dirty="0"/>
              <a:t>Monitorowanie oceny jasności i przejrzystości przekazu Karty Usługi dla Klienta</a:t>
            </a:r>
            <a:r>
              <a:rPr lang="pl-PL" sz="3200" dirty="0" smtClean="0"/>
              <a:t>,</a:t>
            </a:r>
          </a:p>
          <a:p>
            <a:pPr algn="just"/>
            <a:endParaRPr lang="pl-PL" sz="3200" dirty="0" smtClean="0"/>
          </a:p>
          <a:p>
            <a:pPr algn="just"/>
            <a:r>
              <a:rPr lang="pl-PL" sz="3200" dirty="0" smtClean="0"/>
              <a:t>Monitoring uchwał i decyzji,</a:t>
            </a:r>
          </a:p>
          <a:p>
            <a:pPr algn="just"/>
            <a:endParaRPr lang="pl-PL" sz="3200" dirty="0"/>
          </a:p>
          <a:p>
            <a:pPr algn="just">
              <a:lnSpc>
                <a:spcPct val="120000"/>
              </a:lnSpc>
            </a:pPr>
            <a:r>
              <a:rPr lang="pl-PL" sz="3200" dirty="0" smtClean="0"/>
              <a:t>Tworzenie mapy aktywności organizacji pozarządowych działających na terenie Gminy Sadki,</a:t>
            </a:r>
          </a:p>
          <a:p>
            <a:pPr algn="just">
              <a:lnSpc>
                <a:spcPct val="150000"/>
              </a:lnSpc>
            </a:pPr>
            <a:endParaRPr lang="pl-PL" sz="3200" dirty="0"/>
          </a:p>
          <a:p>
            <a:pPr indent="0" algn="just">
              <a:buNone/>
            </a:pPr>
            <a:endParaRPr lang="pl-PL" sz="3200" dirty="0"/>
          </a:p>
        </p:txBody>
      </p:sp>
      <p:grpSp>
        <p:nvGrpSpPr>
          <p:cNvPr id="5" name="Grupa 4"/>
          <p:cNvGrpSpPr/>
          <p:nvPr/>
        </p:nvGrpSpPr>
        <p:grpSpPr>
          <a:xfrm>
            <a:off x="1187624" y="179794"/>
            <a:ext cx="7348140" cy="1160973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0" name="Symbol zastępczy stopki 4"/>
          <p:cNvSpPr txBox="1">
            <a:spLocks/>
          </p:cNvSpPr>
          <p:nvPr/>
        </p:nvSpPr>
        <p:spPr>
          <a:xfrm>
            <a:off x="467544" y="6021288"/>
            <a:ext cx="8064896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8918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971600" y="1628801"/>
            <a:ext cx="6912768" cy="4104456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pl-PL" sz="2000" dirty="0"/>
              <a:t> </a:t>
            </a:r>
            <a:r>
              <a:rPr lang="pl-PL" sz="2000" dirty="0" smtClean="0"/>
              <a:t>Monitorowanie </a:t>
            </a:r>
            <a:r>
              <a:rPr lang="pl-PL" sz="2000" dirty="0"/>
              <a:t>satysfakcji klientów z jakości </a:t>
            </a:r>
            <a:r>
              <a:rPr lang="pl-PL" sz="2000" dirty="0" smtClean="0"/>
              <a:t>usług.</a:t>
            </a:r>
            <a:r>
              <a:rPr lang="pl-PL" sz="2000" dirty="0"/>
              <a:t> </a:t>
            </a:r>
            <a:endParaRPr lang="pl-PL" sz="2000" dirty="0" smtClean="0"/>
          </a:p>
          <a:p>
            <a:pPr indent="0">
              <a:buNone/>
            </a:pPr>
            <a:endParaRPr lang="pl-PL" sz="1000" dirty="0" smtClean="0"/>
          </a:p>
          <a:p>
            <a:pPr indent="0">
              <a:buNone/>
            </a:pPr>
            <a:r>
              <a:rPr lang="pl-PL" sz="2000" dirty="0" smtClean="0"/>
              <a:t>W badaniu prowadzonym od sierpnia do stycznia udział wzięło 135 osób, w tym </a:t>
            </a:r>
          </a:p>
          <a:p>
            <a:pPr indent="0">
              <a:buNone/>
            </a:pPr>
            <a:endParaRPr lang="pl-PL" dirty="0"/>
          </a:p>
          <a:p>
            <a:pPr indent="0">
              <a:buNone/>
            </a:pPr>
            <a:r>
              <a:rPr lang="pl-PL" dirty="0" smtClean="0"/>
              <a:t>	73 kobiety  tj. 54%</a:t>
            </a:r>
          </a:p>
          <a:p>
            <a:pPr indent="0">
              <a:buNone/>
            </a:pPr>
            <a:endParaRPr lang="pl-PL" dirty="0" smtClean="0"/>
          </a:p>
          <a:p>
            <a:pPr indent="0">
              <a:buNone/>
            </a:pPr>
            <a:r>
              <a:rPr lang="pl-PL" dirty="0" smtClean="0"/>
              <a:t>	62 mężczyzn  - tj. 46%</a:t>
            </a:r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0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7687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196578"/>
            <a:ext cx="8229600" cy="648245"/>
          </a:xfrm>
        </p:spPr>
        <p:txBody>
          <a:bodyPr>
            <a:normAutofit/>
          </a:bodyPr>
          <a:lstStyle/>
          <a:p>
            <a:r>
              <a:rPr lang="pl-PL" sz="2800" dirty="0" smtClean="0"/>
              <a:t>Zdjęcia z otwarcia Urny ankietowej:</a:t>
            </a:r>
            <a:endParaRPr lang="pl-PL" sz="2800" dirty="0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6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90" y="3693944"/>
            <a:ext cx="2680692" cy="201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065476"/>
            <a:ext cx="1996555" cy="266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00335"/>
            <a:ext cx="2975869" cy="222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985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6164" y="1412776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pl-PL" sz="2400" dirty="0" smtClean="0"/>
              <a:t>Wyniki z monitorowania satysfakcji kobiet </a:t>
            </a:r>
            <a:br>
              <a:rPr lang="pl-PL" sz="2400" dirty="0" smtClean="0"/>
            </a:br>
            <a:r>
              <a:rPr lang="pl-PL" sz="2400" dirty="0" smtClean="0"/>
              <a:t>ze świadczonych usług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1147744" y="1340768"/>
            <a:ext cx="6400800" cy="3600400"/>
          </a:xfrm>
        </p:spPr>
        <p:txBody>
          <a:bodyPr>
            <a:normAutofit/>
          </a:bodyPr>
          <a:lstStyle/>
          <a:p>
            <a:endParaRPr lang="pl-PL" sz="6700" dirty="0" smtClean="0"/>
          </a:p>
          <a:p>
            <a:endParaRPr lang="pl-PL" sz="6700" b="1" dirty="0"/>
          </a:p>
          <a:p>
            <a:endParaRPr lang="pl-PL" sz="6700" dirty="0" smtClean="0"/>
          </a:p>
          <a:p>
            <a:endParaRPr lang="pl-PL" sz="6700" dirty="0" smtClean="0"/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9" y="2243138"/>
            <a:ext cx="8376418" cy="3202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90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zawartości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pl-PL" sz="6700" dirty="0" smtClean="0"/>
          </a:p>
          <a:p>
            <a:endParaRPr lang="pl-PL" sz="6700" dirty="0"/>
          </a:p>
          <a:p>
            <a:endParaRPr lang="pl-PL" sz="6700" dirty="0" smtClean="0"/>
          </a:p>
          <a:p>
            <a:endParaRPr lang="pl-PL" sz="6700" dirty="0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99247" y="1484785"/>
            <a:ext cx="7745505" cy="6869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 smtClean="0"/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zawartości 2"/>
          <p:cNvSpPr txBox="1">
            <a:spLocks/>
          </p:cNvSpPr>
          <p:nvPr/>
        </p:nvSpPr>
        <p:spPr>
          <a:xfrm>
            <a:off x="1147744" y="1340768"/>
            <a:ext cx="6400800" cy="1368152"/>
          </a:xfrm>
          <a:prstGeom prst="rect">
            <a:avLst/>
          </a:prstGeom>
        </p:spPr>
        <p:txBody>
          <a:bodyPr lIns="45720" rIns="45720">
            <a:normAutofit/>
          </a:bodyPr>
          <a:lstStyle>
            <a:def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defPPr>
            <a:lvl1pPr marL="0" indent="-274320" algn="l" eaLnBrk="1" hangingPunct="1"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57784" indent="-228600" algn="l" eaLnBrk="1" hangingPunct="1">
              <a:buClr>
                <a:schemeClr val="tx2"/>
              </a:buClr>
              <a:buFont typeface="Wingdings 2" pitchFamily="18" charset="2"/>
              <a:buChar char=""/>
              <a:defRPr sz="2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13816" indent="-228600" algn="l" eaLnBrk="1" hangingPunct="1">
              <a:buClr>
                <a:schemeClr val="accent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069848" indent="-228600" algn="l" eaLnBrk="1" hangingPunct="1">
              <a:buClr>
                <a:schemeClr val="tx2"/>
              </a:buClr>
              <a:buFont typeface="Wingdings 2" pitchFamily="18" charset="2"/>
              <a:buChar char="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316736" indent="-228600" algn="l" eaLnBrk="1" hangingPunct="1">
              <a:buClr>
                <a:schemeClr val="accent1"/>
              </a:buClr>
              <a:buFont typeface="Wingdings 2" pitchFamily="18" charset="2"/>
              <a:buChar char="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572768" indent="-228600" algn="l" eaLnBrk="1" hangingPunct="1">
              <a:buClr>
                <a:schemeClr val="tx2"/>
              </a:buClr>
              <a:buFont typeface="Wingdings 2" pitchFamily="18" charset="2"/>
              <a:buChar char=""/>
              <a:defRPr lang="en-US" sz="1600" baseline="0" smtClean="0">
                <a:latin typeface="+mn-lt"/>
              </a:defRPr>
            </a:lvl6pPr>
            <a:lvl7pPr marL="1819656" indent="-228600" algn="l" eaLnBrk="1" hangingPunct="1">
              <a:buClr>
                <a:schemeClr val="accent1"/>
              </a:buClr>
              <a:buFont typeface="Wingdings 2" pitchFamily="18" charset="2"/>
              <a:buChar char=""/>
              <a:defRPr lang="en-US" sz="1600" baseline="0" smtClean="0">
                <a:latin typeface="+mn-lt"/>
              </a:defRPr>
            </a:lvl7pPr>
            <a:lvl8pPr marL="2066544" indent="-228600" algn="l" eaLnBrk="1" hangingPunct="1">
              <a:buClr>
                <a:schemeClr val="tx2"/>
              </a:buClr>
              <a:buFont typeface="Wingdings 2" pitchFamily="18" charset="2"/>
              <a:buChar char=""/>
              <a:defRPr sz="1600" baseline="0">
                <a:latin typeface="+mn-lt"/>
              </a:defRPr>
            </a:lvl8pPr>
            <a:lvl9pPr marL="2313432" indent="-228600" algn="l" eaLnBrk="1" hangingPunct="1">
              <a:buClr>
                <a:schemeClr val="accent1"/>
              </a:buClr>
              <a:buFont typeface="Wingdings 2" pitchFamily="18" charset="2"/>
              <a:buChar char=""/>
              <a:defRPr sz="1400" baseline="0">
                <a:latin typeface="+mn-lt"/>
              </a:defRPr>
            </a:lvl9pPr>
          </a:lstStyle>
          <a:p>
            <a:endParaRPr lang="pl-PL" sz="6700" dirty="0" smtClean="0"/>
          </a:p>
          <a:p>
            <a:endParaRPr lang="pl-PL" sz="6700" dirty="0" smtClean="0"/>
          </a:p>
          <a:p>
            <a:endParaRPr lang="pl-PL" sz="6700" dirty="0" smtClean="0"/>
          </a:p>
          <a:p>
            <a:endParaRPr lang="pl-PL" sz="6700" dirty="0" smtClean="0"/>
          </a:p>
          <a:p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042" y="1406678"/>
            <a:ext cx="7877472" cy="576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rostokąt 1"/>
          <p:cNvSpPr/>
          <p:nvPr/>
        </p:nvSpPr>
        <p:spPr>
          <a:xfrm>
            <a:off x="337321" y="1340768"/>
            <a:ext cx="8051103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00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l-PL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WYNIKI Z MONITOROWANIA SATYSFAKCJI MĘŻCZYZN Z USŁUG </a:t>
            </a:r>
            <a:r>
              <a:rPr lang="pl-PL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65000"/>
                  </a:schemeClr>
                </a:solidFill>
                <a:latin typeface="Century Schoolbook" pitchFamily="18" charset="0"/>
                <a:cs typeface="Times New Roman" pitchFamily="18" charset="0"/>
              </a:rPr>
              <a:t>ŚWIADCZONYCH</a:t>
            </a:r>
            <a:r>
              <a:rPr lang="pl-PL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 PRZEZ UG SADKI</a:t>
            </a:r>
            <a:endParaRPr lang="pl-PL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828" y="2243138"/>
            <a:ext cx="5591595" cy="316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15" y="2492896"/>
            <a:ext cx="2447925" cy="2915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558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96578"/>
            <a:ext cx="8229600" cy="864269"/>
          </a:xfrm>
        </p:spPr>
        <p:txBody>
          <a:bodyPr>
            <a:normAutofit/>
          </a:bodyPr>
          <a:lstStyle/>
          <a:p>
            <a:pPr algn="ctr"/>
            <a:r>
              <a:rPr lang="pl-PL" sz="2400" dirty="0" smtClean="0"/>
              <a:t>Ogólne wyniki z monitorowania satysfakcji klientów  w UG Sadki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827584" y="1340768"/>
            <a:ext cx="7848872" cy="36004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pl-PL" dirty="0"/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2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1" y="2204865"/>
            <a:ext cx="5763964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76" y="2492896"/>
            <a:ext cx="2447925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575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2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sp>
        <p:nvSpPr>
          <p:cNvPr id="13" name="Tytuł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Wnioski:</a:t>
            </a:r>
          </a:p>
          <a:p>
            <a:pPr marL="0" indent="0">
              <a:buNone/>
            </a:pPr>
            <a:endParaRPr lang="pl-PL" sz="1000" dirty="0" smtClean="0"/>
          </a:p>
          <a:p>
            <a:pPr algn="just">
              <a:buFontTx/>
              <a:buChar char="-"/>
            </a:pPr>
            <a:r>
              <a:rPr lang="pl-PL" sz="1800" dirty="0" smtClean="0"/>
              <a:t>Średni wskaźnik zadowolenia z jakości świadczonych usług w Urzędzie Gminy Sadki i funkcjonowania Biura Obsługi Klienta w okresie </a:t>
            </a:r>
            <a:r>
              <a:rPr lang="pl-PL" sz="1800" dirty="0" smtClean="0"/>
              <a:t>trwania badania </a:t>
            </a:r>
            <a:r>
              <a:rPr lang="pl-PL" sz="1800" dirty="0" smtClean="0"/>
              <a:t>wynosi 88,29</a:t>
            </a:r>
            <a:r>
              <a:rPr lang="pl-PL" sz="1800" b="1" dirty="0" smtClean="0"/>
              <a:t>%</a:t>
            </a:r>
          </a:p>
          <a:p>
            <a:pPr algn="just">
              <a:buFontTx/>
              <a:buChar char="-"/>
            </a:pPr>
            <a:endParaRPr lang="pl-PL" sz="1000" b="1" dirty="0" smtClean="0"/>
          </a:p>
          <a:p>
            <a:pPr algn="just">
              <a:buFontTx/>
              <a:buChar char="-"/>
            </a:pPr>
            <a:r>
              <a:rPr lang="pl-PL" sz="1800" dirty="0" smtClean="0"/>
              <a:t>Klienci najbardziej zadowoleni są z uprzejmości urzędników, szybkości obsługi klienta, pomocy przy wypełnianiu dokumentów oraz z oznakowania i kierowania w Urzędzie,</a:t>
            </a:r>
          </a:p>
          <a:p>
            <a:pPr algn="just">
              <a:buFontTx/>
              <a:buChar char="-"/>
            </a:pPr>
            <a:endParaRPr lang="pl-PL" sz="1000" dirty="0" smtClean="0"/>
          </a:p>
          <a:p>
            <a:pPr algn="just">
              <a:buFontTx/>
              <a:buChar char="-"/>
            </a:pPr>
            <a:r>
              <a:rPr lang="pl-PL" sz="1800" dirty="0" smtClean="0"/>
              <a:t>Niezadowolenie klientów występuje na niskim poziomie, co jest cechą pozytywną, </a:t>
            </a:r>
            <a:endParaRPr lang="pl-PL" sz="1800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0112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1080120"/>
          </a:xfrm>
        </p:spPr>
        <p:txBody>
          <a:bodyPr>
            <a:noAutofit/>
          </a:bodyPr>
          <a:lstStyle/>
          <a:p>
            <a:r>
              <a:rPr lang="pl-PL" sz="3600" dirty="0" smtClean="0"/>
              <a:t>Monitorowanie ilości osób korzystających z BOK</a:t>
            </a:r>
            <a:endParaRPr lang="pl-PL" sz="3600" dirty="0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1"/>
          </p:nvPr>
        </p:nvSpPr>
        <p:spPr>
          <a:xfrm>
            <a:off x="457200" y="2492896"/>
            <a:ext cx="7715200" cy="3633267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l-PL" dirty="0" smtClean="0"/>
              <a:t>W ramach projektu z Biura Obsługi Klienta skorzystało 351 osób, w tym</a:t>
            </a:r>
          </a:p>
          <a:p>
            <a:pPr lvl="2"/>
            <a:r>
              <a:rPr lang="pl-PL" sz="2800" dirty="0" smtClean="0"/>
              <a:t>168 kobiet</a:t>
            </a:r>
          </a:p>
          <a:p>
            <a:pPr lvl="2"/>
            <a:r>
              <a:rPr lang="pl-PL" sz="2800" dirty="0" smtClean="0"/>
              <a:t>183 mężczyzn</a:t>
            </a:r>
            <a:endParaRPr lang="pl-PL" sz="2800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16632"/>
            <a:ext cx="7996212" cy="1079947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2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pic>
        <p:nvPicPr>
          <p:cNvPr id="2050" name="Picture 2" descr="C:\Documents and Settings\bok1\Ustawienia lokalne\Temporary Internet Files\Content.IE5\0DMH7DQA\MC900056974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753" y="4293096"/>
            <a:ext cx="186903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92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7571184" cy="1080120"/>
          </a:xfrm>
        </p:spPr>
        <p:txBody>
          <a:bodyPr>
            <a:normAutofit fontScale="90000"/>
          </a:bodyPr>
          <a:lstStyle/>
          <a:p>
            <a:r>
              <a:rPr lang="pl-PL" sz="2700" dirty="0"/>
              <a:t>Monitorowanie oceny jasności i przejrzystości przekazu Karty Usługi dla Klienta,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2852936"/>
            <a:ext cx="7643192" cy="3273227"/>
          </a:xfrm>
        </p:spPr>
        <p:txBody>
          <a:bodyPr/>
          <a:lstStyle/>
          <a:p>
            <a:pPr algn="just"/>
            <a:r>
              <a:rPr lang="pl-PL" dirty="0" smtClean="0"/>
              <a:t>W badaniu udział wzięło 31 osób, które odpowiedziały na  zestaw 13 pytań.</a:t>
            </a:r>
          </a:p>
          <a:p>
            <a:pPr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Ogólny poziom zrozumienia treści i przejrzystości przekazu wynosi 94%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6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4"/>
            <a:ext cx="7996212" cy="1160973"/>
            <a:chOff x="539552" y="179795"/>
            <a:chExt cx="7996212" cy="1016784"/>
          </a:xfrm>
        </p:grpSpPr>
        <p:pic>
          <p:nvPicPr>
            <p:cNvPr id="8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Prostokąt 11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pic>
        <p:nvPicPr>
          <p:cNvPr id="3077" name="Picture 5" descr="C:\Documents and Settings\bok1\Ustawienia lokalne\Temporary Internet Files\Content.IE5\NGC8YW9H\MC900432645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144" y="450912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19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579"/>
            <a:ext cx="7632848" cy="454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971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9208" y="836712"/>
            <a:ext cx="8229600" cy="1008112"/>
          </a:xfrm>
        </p:spPr>
        <p:txBody>
          <a:bodyPr>
            <a:normAutofit/>
          </a:bodyPr>
          <a:lstStyle/>
          <a:p>
            <a:r>
              <a:rPr lang="pl-PL" sz="2800" dirty="0" smtClean="0"/>
              <a:t>Wnioski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196579"/>
            <a:ext cx="7239000" cy="4680693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endParaRPr lang="pl-PL" dirty="0"/>
          </a:p>
          <a:p>
            <a:pPr marL="388620" indent="-342900" algn="just"/>
            <a:endParaRPr lang="pl-PL" sz="1800" dirty="0" smtClean="0"/>
          </a:p>
          <a:p>
            <a:pPr marL="388620" indent="-342900" algn="just"/>
            <a:r>
              <a:rPr lang="pl-PL" sz="1800" dirty="0" smtClean="0"/>
              <a:t>Po przeanalizowaniu odpowiedzi do poszczególnych pytań zamieszczonych w ankiecie stwierdzić </a:t>
            </a:r>
            <a:r>
              <a:rPr lang="pl-PL" sz="1800" dirty="0"/>
              <a:t>można, że karty usług są jasne, przejrzyste i zrozumiałe dla mieszkańców.  </a:t>
            </a:r>
            <a:endParaRPr lang="pl-PL" sz="1800" dirty="0" smtClean="0"/>
          </a:p>
          <a:p>
            <a:pPr marL="45720" indent="0" algn="just">
              <a:buNone/>
            </a:pPr>
            <a:endParaRPr lang="pl-PL" sz="1800" dirty="0" smtClean="0"/>
          </a:p>
          <a:p>
            <a:pPr marL="388620" indent="-342900" algn="just"/>
            <a:r>
              <a:rPr lang="pl-PL" sz="1800" dirty="0" smtClean="0"/>
              <a:t>Wszystkie osoby wypełniające kwestionariusz ankiety odpowiadali na pytania „Tak” </a:t>
            </a:r>
            <a:r>
              <a:rPr lang="pl-PL" sz="1800" dirty="0"/>
              <a:t>i </a:t>
            </a:r>
            <a:r>
              <a:rPr lang="pl-PL" sz="1800" dirty="0" smtClean="0"/>
              <a:t>„Raczej Tak”, </a:t>
            </a:r>
            <a:r>
              <a:rPr lang="pl-PL" sz="1800" dirty="0"/>
              <a:t>za wyjątkiem </a:t>
            </a:r>
            <a:r>
              <a:rPr lang="pl-PL" sz="1800" dirty="0" smtClean="0"/>
              <a:t>osoby</a:t>
            </a:r>
            <a:r>
              <a:rPr lang="pl-PL" sz="1800" dirty="0"/>
              <a:t>, która nie </a:t>
            </a:r>
            <a:r>
              <a:rPr lang="pl-PL" sz="1800" dirty="0" smtClean="0"/>
              <a:t>wiedziała jakie są </a:t>
            </a:r>
            <a:r>
              <a:rPr lang="pl-PL" sz="1800" dirty="0"/>
              <a:t>opłaty za wykonanie </a:t>
            </a:r>
            <a:r>
              <a:rPr lang="pl-PL" sz="1800" dirty="0" smtClean="0"/>
              <a:t>usługi. </a:t>
            </a:r>
          </a:p>
          <a:p>
            <a:pPr marL="45720" indent="0" algn="just">
              <a:buNone/>
            </a:pPr>
            <a:endParaRPr lang="pl-PL" sz="1800" dirty="0" smtClean="0"/>
          </a:p>
          <a:p>
            <a:pPr marL="388620" indent="-342900" algn="just"/>
            <a:r>
              <a:rPr lang="pl-PL" sz="1800" dirty="0"/>
              <a:t>Najbardziej zrozumiałymi odpowiedziami jakie zaznaczali ankietowani, była odpowiedź na pytanie </a:t>
            </a:r>
            <a:r>
              <a:rPr lang="pl-PL" sz="1800" dirty="0" smtClean="0"/>
              <a:t>„Gdzie dokonać opłaty, jakie </a:t>
            </a:r>
            <a:r>
              <a:rPr lang="pl-PL" sz="1800" dirty="0"/>
              <a:t>dokumenty należy  </a:t>
            </a:r>
            <a:r>
              <a:rPr lang="pl-PL" sz="1800" dirty="0" smtClean="0"/>
              <a:t>wypełnić oraz gdzie można się odwołać od wydanej decyzji”.</a:t>
            </a:r>
            <a:endParaRPr lang="pl-PL" sz="2000" dirty="0"/>
          </a:p>
          <a:p>
            <a:pPr marL="388620" indent="-342900" algn="just"/>
            <a:endParaRPr lang="pl-PL" sz="2000" dirty="0" smtClean="0"/>
          </a:p>
          <a:p>
            <a:pPr algn="just"/>
            <a:endParaRPr lang="pl-PL" sz="2000" dirty="0"/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539552" y="620689"/>
            <a:ext cx="7920880" cy="792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8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Prostokąt 10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2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pic>
        <p:nvPicPr>
          <p:cNvPr id="4098" name="Picture 2" descr="C:\Documents and Settings\bok1\Ustawienia lokalne\Temporary Internet Files\Content.IE5\Y05AAN3R\MC900240785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957" y="1126957"/>
            <a:ext cx="1826057" cy="76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41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9208" y="1340768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pl-PL" sz="2800" dirty="0" smtClean="0"/>
              <a:t>Monitoring wydanych decyzji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239000" cy="3888432"/>
          </a:xfrm>
        </p:spPr>
        <p:txBody>
          <a:bodyPr>
            <a:normAutofit/>
          </a:bodyPr>
          <a:lstStyle/>
          <a:p>
            <a:pPr marL="331470" indent="-285750" algn="just"/>
            <a:r>
              <a:rPr lang="pl-PL" sz="1800" dirty="0" smtClean="0"/>
              <a:t>Decyzje wydawane są przez referat inwestycji, rolnictwa, organizacyjny, finansów i budżetu oraz w USC, a także na stanowisku zajmującym się przyznaniem dodatku mieszkaniowego.</a:t>
            </a:r>
          </a:p>
          <a:p>
            <a:pPr marL="331470" indent="-285750" algn="just"/>
            <a:r>
              <a:rPr lang="pl-PL" sz="1800" dirty="0" smtClean="0"/>
              <a:t>Ilość wydanych decyzji od maja 2010 do stycznia 2011 wynosi łącznie 1225, w tym 1 decyzja wydana po terminie,</a:t>
            </a:r>
          </a:p>
          <a:p>
            <a:pPr marL="331470" indent="-285750" algn="just"/>
            <a:r>
              <a:rPr lang="pl-PL" sz="1800" dirty="0" smtClean="0"/>
              <a:t>Najwięcej decyzji wydaje się w:</a:t>
            </a:r>
          </a:p>
          <a:p>
            <a:pPr marL="754380" lvl="1" indent="-342900" algn="just">
              <a:buFont typeface="+mj-lt"/>
              <a:buAutoNum type="arabicPeriod"/>
            </a:pPr>
            <a:r>
              <a:rPr lang="pl-PL" sz="1500" dirty="0" err="1" smtClean="0"/>
              <a:t>RFiB</a:t>
            </a:r>
            <a:r>
              <a:rPr lang="pl-PL" sz="1500" dirty="0" smtClean="0"/>
              <a:t> – 876 decyzji</a:t>
            </a:r>
          </a:p>
          <a:p>
            <a:pPr marL="754380" lvl="1" indent="-342900" algn="just">
              <a:buFont typeface="+mj-lt"/>
              <a:buAutoNum type="arabicPeriod"/>
            </a:pPr>
            <a:r>
              <a:rPr lang="pl-PL" sz="1500" dirty="0" err="1" smtClean="0"/>
              <a:t>RiOŚ</a:t>
            </a:r>
            <a:r>
              <a:rPr lang="pl-PL" sz="1500" dirty="0" smtClean="0"/>
              <a:t> i RSO – 89 decyzji</a:t>
            </a:r>
          </a:p>
          <a:p>
            <a:pPr marL="754380" lvl="1" indent="-342900" algn="just">
              <a:buFont typeface="+mj-lt"/>
              <a:buAutoNum type="arabicPeriod"/>
            </a:pPr>
            <a:r>
              <a:rPr lang="pl-PL" sz="1500" dirty="0" smtClean="0"/>
              <a:t>SRG – 86 decyzji</a:t>
            </a:r>
          </a:p>
          <a:p>
            <a:pPr marL="754380" lvl="1" indent="-342900" algn="just">
              <a:buFont typeface="+mj-lt"/>
              <a:buAutoNum type="arabicPeriod"/>
            </a:pPr>
            <a:r>
              <a:rPr lang="pl-PL" sz="1500" dirty="0" err="1" smtClean="0"/>
              <a:t>RIiGM</a:t>
            </a:r>
            <a:r>
              <a:rPr lang="pl-PL" sz="1500" dirty="0" smtClean="0"/>
              <a:t> – 61 decyzji</a:t>
            </a:r>
          </a:p>
          <a:p>
            <a:pPr marL="754380" lvl="1" indent="-342900" algn="just">
              <a:buFont typeface="+mj-lt"/>
              <a:buAutoNum type="arabicPeriod"/>
            </a:pPr>
            <a:r>
              <a:rPr lang="pl-PL" sz="1500" dirty="0" smtClean="0"/>
              <a:t>USC – 24 decyzje</a:t>
            </a:r>
          </a:p>
          <a:p>
            <a:pPr marL="45720" indent="0" algn="just">
              <a:buNone/>
            </a:pPr>
            <a:endParaRPr lang="pl-PL" sz="1800" dirty="0" smtClean="0"/>
          </a:p>
          <a:p>
            <a:pPr marL="331470" indent="-285750" algn="just"/>
            <a:endParaRPr lang="pl-PL" sz="1800" dirty="0"/>
          </a:p>
          <a:p>
            <a:pPr marL="331470" indent="-285750" algn="just"/>
            <a:endParaRPr lang="pl-PL" sz="1800" dirty="0" smtClean="0"/>
          </a:p>
          <a:p>
            <a:pPr marL="331470" indent="-285750" algn="just"/>
            <a:endParaRPr lang="pl-PL" sz="1800" dirty="0"/>
          </a:p>
          <a:p>
            <a:pPr marL="331470" indent="-285750" algn="just"/>
            <a:endParaRPr lang="pl-PL" sz="1800" dirty="0" smtClean="0"/>
          </a:p>
          <a:p>
            <a:pPr marL="331470" indent="-285750" algn="just"/>
            <a:endParaRPr lang="pl-PL" sz="1800" dirty="0"/>
          </a:p>
          <a:p>
            <a:pPr marL="331470" indent="-285750" algn="just"/>
            <a:endParaRPr lang="pl-PL" sz="1800" dirty="0" smtClean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8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Prostokąt 10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2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959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9208" y="1412776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pl-PL" sz="2800" dirty="0" smtClean="0"/>
              <a:t>Monitoring uchylonych Uchwał 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875319" y="2231057"/>
            <a:ext cx="7239000" cy="3574207"/>
          </a:xfrm>
        </p:spPr>
        <p:txBody>
          <a:bodyPr>
            <a:normAutofit/>
          </a:bodyPr>
          <a:lstStyle/>
          <a:p>
            <a:pPr marL="331470" indent="-285750" algn="just"/>
            <a:r>
              <a:rPr lang="pl-PL" sz="1800" dirty="0" smtClean="0"/>
              <a:t>Stanowisko ds. obsługi Rady Gminy prowadzi szczegółowy rejestr uchwał podjętych przez Radę Gminy Sadki,</a:t>
            </a:r>
          </a:p>
          <a:p>
            <a:pPr marL="331470" indent="-285750" algn="just"/>
            <a:endParaRPr lang="pl-PL" sz="1800" dirty="0"/>
          </a:p>
          <a:p>
            <a:pPr marL="331470" indent="-285750" algn="just"/>
            <a:r>
              <a:rPr lang="pl-PL" sz="1800" dirty="0" smtClean="0"/>
              <a:t>Rada Gminy w ciągu trwania projektu (od maja 2010r do stycznia 2011r) przyjęła łącznie 38 uchwał,</a:t>
            </a:r>
          </a:p>
          <a:p>
            <a:pPr marL="45720" indent="0" algn="just">
              <a:buNone/>
            </a:pPr>
            <a:endParaRPr lang="pl-PL" sz="1800" dirty="0" smtClean="0"/>
          </a:p>
          <a:p>
            <a:pPr marL="331470" indent="-285750" algn="just"/>
            <a:r>
              <a:rPr lang="pl-PL" sz="1800" dirty="0" smtClean="0"/>
              <a:t>Obecnie nie wystąpiły uchwały uchylone przez wojewodę Kujawsko-Pomorskiego,</a:t>
            </a:r>
            <a:endParaRPr lang="pl-PL" sz="1800" dirty="0"/>
          </a:p>
          <a:p>
            <a:pPr marL="331470" indent="-285750" algn="just"/>
            <a:endParaRPr lang="pl-PL" sz="1800" dirty="0" smtClean="0"/>
          </a:p>
          <a:p>
            <a:pPr marL="388620" indent="-342900" algn="just"/>
            <a:endParaRPr lang="pl-PL" sz="2000" dirty="0" smtClean="0"/>
          </a:p>
          <a:p>
            <a:pPr algn="just"/>
            <a:endParaRPr lang="pl-PL" sz="2000" dirty="0"/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539552" y="620689"/>
            <a:ext cx="7920880" cy="792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8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Prostokąt 10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2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1654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7467600" cy="504056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Wdrożenie mapy aktywności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>
            <a:normAutofit/>
          </a:bodyPr>
          <a:lstStyle/>
          <a:p>
            <a:pPr algn="just"/>
            <a:r>
              <a:rPr lang="pl-PL" sz="1800" dirty="0"/>
              <a:t>Celem zadania jest stworzenie kompletnej listy organizacji pozarządowych działających na terenie gminy, która pozwoli zarówno urzędowi, jak i mieszkańcom oraz samym organizacjom na zorientowanie się, jakie organizacje działają i czym się zajmują, jakie zadania gminne realizują lub mogą realizować, wzbogacając tym samym ofertę działań np. w zakresie oświaty, sportu, rekreacji. </a:t>
            </a:r>
            <a:endParaRPr lang="pl-PL" sz="1800" dirty="0" smtClean="0"/>
          </a:p>
          <a:p>
            <a:pPr marL="0" indent="0" algn="just">
              <a:buNone/>
            </a:pPr>
            <a:endParaRPr lang="pl-PL" sz="1800" dirty="0" smtClean="0"/>
          </a:p>
          <a:p>
            <a:pPr algn="just"/>
            <a:r>
              <a:rPr lang="pl-PL" sz="1800" dirty="0" smtClean="0"/>
              <a:t>Głównym zadaniem było </a:t>
            </a:r>
            <a:r>
              <a:rPr lang="pl-PL" sz="1800" dirty="0"/>
              <a:t>opracowanie procedury aktualizacji mapy aktywności organizacji pozarządowych na terenie </a:t>
            </a:r>
            <a:r>
              <a:rPr lang="pl-PL" sz="1800" dirty="0" smtClean="0"/>
              <a:t>Gminy, </a:t>
            </a:r>
            <a:endParaRPr lang="pl-PL" sz="18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6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0300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7467600" cy="648072"/>
          </a:xfrm>
        </p:spPr>
        <p:txBody>
          <a:bodyPr>
            <a:noAutofit/>
          </a:bodyPr>
          <a:lstStyle/>
          <a:p>
            <a:r>
              <a:rPr lang="pl-PL" sz="2000" dirty="0" smtClean="0"/>
              <a:t>Pierwszym Zadaniem Było Utworzenie Podstrony Dla Organizacji Pozarządowych</a:t>
            </a:r>
            <a:endParaRPr lang="pl-PL" sz="2000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"/>
          </p:nvPr>
        </p:nvSpPr>
        <p:spPr>
          <a:xfrm>
            <a:off x="457200" y="2204864"/>
            <a:ext cx="7467600" cy="426908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endParaRPr lang="pl-PL" sz="18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6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42" y="2221665"/>
            <a:ext cx="7552450" cy="3655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618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0208" y="1484784"/>
            <a:ext cx="7467600" cy="504056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Zawartość treści na podstronie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"/>
          </p:nvPr>
        </p:nvSpPr>
        <p:spPr>
          <a:xfrm>
            <a:off x="457200" y="2492896"/>
            <a:ext cx="7787208" cy="33843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1800" dirty="0" smtClean="0"/>
              <a:t> Na podstronie znajdują się informacje dotyczące:</a:t>
            </a:r>
          </a:p>
          <a:p>
            <a:pPr marL="0" indent="0" algn="just">
              <a:buNone/>
            </a:pPr>
            <a:endParaRPr lang="pl-PL" sz="1800" dirty="0" smtClean="0"/>
          </a:p>
          <a:p>
            <a:pPr algn="just"/>
            <a:r>
              <a:rPr lang="pl-PL" sz="1800" dirty="0" smtClean="0"/>
              <a:t>Istniejących organizacji pozarządowych wraz z danymi adresowymi,</a:t>
            </a:r>
          </a:p>
          <a:p>
            <a:pPr algn="just"/>
            <a:r>
              <a:rPr lang="pl-PL" sz="1800" dirty="0" smtClean="0"/>
              <a:t>Skład zarządu organizacji,</a:t>
            </a:r>
          </a:p>
          <a:p>
            <a:pPr algn="just"/>
            <a:r>
              <a:rPr lang="pl-PL" sz="1800" dirty="0" smtClean="0"/>
              <a:t>Statut organizacji pozarządowych,</a:t>
            </a:r>
          </a:p>
          <a:p>
            <a:pPr algn="just"/>
            <a:r>
              <a:rPr lang="pl-PL" sz="1800" dirty="0" smtClean="0"/>
              <a:t>Informacje dotyczące otwartych konkursów ofert,</a:t>
            </a:r>
          </a:p>
          <a:p>
            <a:pPr algn="just"/>
            <a:r>
              <a:rPr lang="pl-PL" sz="1800" dirty="0" smtClean="0"/>
              <a:t>Kalendarz imprez,</a:t>
            </a:r>
          </a:p>
          <a:p>
            <a:pPr marL="0" indent="0" algn="just">
              <a:buNone/>
            </a:pPr>
            <a:endParaRPr lang="pl-PL" sz="1800" dirty="0" smtClean="0"/>
          </a:p>
          <a:p>
            <a:pPr algn="just"/>
            <a:endParaRPr lang="pl-PL" sz="18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6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9960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196578"/>
            <a:ext cx="7467600" cy="504229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Podstrona organizacji pozarządowych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>
            <a:normAutofit/>
          </a:bodyPr>
          <a:lstStyle/>
          <a:p>
            <a:pPr algn="just"/>
            <a:endParaRPr lang="pl-PL" sz="18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6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13" y="1844824"/>
            <a:ext cx="7499177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846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1340768"/>
            <a:ext cx="7467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/>
              <a:t>Drugim etapem było przygotowanie zarządzenia w sprawie aktualizacji „Mapy aktywności”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"/>
          </p:nvPr>
        </p:nvSpPr>
        <p:spPr>
          <a:xfrm>
            <a:off x="539552" y="2132856"/>
            <a:ext cx="7467600" cy="3744416"/>
          </a:xfrm>
        </p:spPr>
        <p:txBody>
          <a:bodyPr>
            <a:normAutofit/>
          </a:bodyPr>
          <a:lstStyle/>
          <a:p>
            <a:pPr algn="just"/>
            <a:r>
              <a:rPr lang="pl-PL" sz="1800" dirty="0"/>
              <a:t>Do zarządzenia opracowana została ankieta organizacji pozarządowych i innych nieformalnych inicjatyw lokalnych  działających na terenie Gminy Sadki,</a:t>
            </a:r>
          </a:p>
          <a:p>
            <a:pPr marL="0" indent="0" algn="just">
              <a:buNone/>
            </a:pPr>
            <a:endParaRPr lang="pl-PL" sz="1800" dirty="0"/>
          </a:p>
          <a:p>
            <a:pPr algn="just"/>
            <a:r>
              <a:rPr lang="pl-PL" sz="1800" dirty="0"/>
              <a:t>Jako załącznik utworzono fiszkę projektową Gminy Sadki, która ma na celu zdiagnozowanie potrzeb w sferze dotacji oraz wstępne ustalenie harmonogramu imprez na kolejny rok kalendarzowy,</a:t>
            </a:r>
          </a:p>
          <a:p>
            <a:pPr algn="just"/>
            <a:endParaRPr lang="pl-PL" sz="1800" dirty="0"/>
          </a:p>
          <a:p>
            <a:pPr algn="just"/>
            <a:r>
              <a:rPr lang="pl-PL" sz="1800" dirty="0"/>
              <a:t>Utworzono także druk proponowanych imprez w Gminie Sadki dla stowarzyszeń i organizacji nie otrzymujących dotacji, </a:t>
            </a:r>
          </a:p>
          <a:p>
            <a:pPr algn="just"/>
            <a:endParaRPr lang="pl-PL" sz="18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6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9638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1340768"/>
            <a:ext cx="7467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 smtClean="0"/>
              <a:t>Trzeci etap</a:t>
            </a:r>
            <a:br>
              <a:rPr lang="pl-PL" sz="2000" dirty="0" smtClean="0"/>
            </a:br>
            <a:endParaRPr lang="pl-PL" sz="2000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"/>
          </p:nvPr>
        </p:nvSpPr>
        <p:spPr>
          <a:xfrm>
            <a:off x="539552" y="1916832"/>
            <a:ext cx="7467600" cy="3960440"/>
          </a:xfrm>
        </p:spPr>
        <p:txBody>
          <a:bodyPr>
            <a:normAutofit/>
          </a:bodyPr>
          <a:lstStyle/>
          <a:p>
            <a:pPr algn="just"/>
            <a:r>
              <a:rPr lang="pl-PL" sz="1800" dirty="0" smtClean="0"/>
              <a:t>Wysłanie do wszystkich organizacji Uchwały w sprawie Programu Współpracy Gminy Sadki na rok 2011  z organizacjami pozarządowymi oraz pisma przewodniego z adresem strony internetowej, gdzie jest możliwość pobrania ankiety w celu aktualizacji danych oraz fiszki projektowej,</a:t>
            </a:r>
          </a:p>
          <a:p>
            <a:pPr algn="just"/>
            <a:r>
              <a:rPr lang="pl-PL" sz="1800" dirty="0" smtClean="0"/>
              <a:t>Ponowne wysłanie fiszki projektowej do organizacji pozarządowych, szkół, Parafii, GOK-u, GBP i sołtysów poszczególnych wsi,</a:t>
            </a:r>
          </a:p>
          <a:p>
            <a:pPr algn="just"/>
            <a:r>
              <a:rPr lang="pl-PL" sz="1800" dirty="0" smtClean="0"/>
              <a:t>Stworzenie </a:t>
            </a:r>
            <a:r>
              <a:rPr lang="pl-PL" sz="1800" dirty="0"/>
              <a:t>k</a:t>
            </a:r>
            <a:r>
              <a:rPr lang="pl-PL" sz="1800" dirty="0" smtClean="0"/>
              <a:t>alendarza imprez Gminy Sadki oraz jego bieżąca aktualizacja</a:t>
            </a:r>
            <a:r>
              <a:rPr lang="pl-PL" sz="1800" dirty="0"/>
              <a:t> </a:t>
            </a:r>
            <a:r>
              <a:rPr lang="pl-PL" sz="1800" dirty="0" smtClean="0"/>
              <a:t>na podstawie dostarczonych propozycji przez poszczególne organizacje,</a:t>
            </a:r>
          </a:p>
          <a:p>
            <a:pPr algn="just"/>
            <a:endParaRPr lang="pl-PL" sz="1800" dirty="0"/>
          </a:p>
          <a:p>
            <a:pPr algn="just"/>
            <a:endParaRPr lang="pl-PL" sz="1800" dirty="0" smtClean="0"/>
          </a:p>
          <a:p>
            <a:pPr algn="just"/>
            <a:endParaRPr lang="pl-PL" sz="1800" dirty="0"/>
          </a:p>
          <a:p>
            <a:pPr algn="just"/>
            <a:endParaRPr lang="pl-PL" sz="18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6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803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199" y="1340768"/>
            <a:ext cx="7467600" cy="28803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 smtClean="0"/>
              <a:t>Kalendarz imprez Gminy Sadki</a:t>
            </a:r>
            <a:endParaRPr lang="pl-PL" sz="2000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"/>
          </p:nvPr>
        </p:nvSpPr>
        <p:spPr>
          <a:xfrm>
            <a:off x="539552" y="2132856"/>
            <a:ext cx="7467600" cy="3744416"/>
          </a:xfrm>
        </p:spPr>
        <p:txBody>
          <a:bodyPr>
            <a:normAutofit/>
          </a:bodyPr>
          <a:lstStyle/>
          <a:p>
            <a:pPr algn="just"/>
            <a:endParaRPr lang="pl-PL" sz="18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6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7"/>
            <a:ext cx="7992888" cy="410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47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7467600" cy="1296144"/>
          </a:xfrm>
        </p:spPr>
        <p:txBody>
          <a:bodyPr>
            <a:normAutofit/>
          </a:bodyPr>
          <a:lstStyle/>
          <a:p>
            <a:pPr algn="ctr"/>
            <a:r>
              <a:rPr lang="pl-PL" sz="4000" b="1" cap="none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Dziękuję za uwagę</a:t>
            </a:r>
            <a:endParaRPr lang="pl-PL" sz="4000" b="1" cap="none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83568" y="3573016"/>
            <a:ext cx="7241232" cy="2900936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Alicja </a:t>
            </a:r>
            <a:r>
              <a:rPr lang="pl-PL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Sommertag</a:t>
            </a:r>
            <a:endParaRPr lang="pl-PL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6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8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Prostokąt 10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2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884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ykusz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Wykusz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Wykusz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10419</TotalTime>
  <Words>1123</Words>
  <Application>Microsoft Office PowerPoint</Application>
  <PresentationFormat>Pokaz na ekranie (4:3)</PresentationFormat>
  <Paragraphs>213</Paragraphs>
  <Slides>22</Slides>
  <Notes>22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3" baseType="lpstr">
      <vt:lpstr>Wykusz</vt:lpstr>
      <vt:lpstr>Nowoczesny Urząd Gminy w Sadkach</vt:lpstr>
      <vt:lpstr>Prezentacja programu PowerPoint</vt:lpstr>
      <vt:lpstr>Prezentacja programu PowerPoint</vt:lpstr>
      <vt:lpstr>Zdjęcia z otwarcia Urny ankietowej:</vt:lpstr>
      <vt:lpstr>Wyniki z monitorowania satysfakcji kobiet  ze świadczonych usług</vt:lpstr>
      <vt:lpstr>   </vt:lpstr>
      <vt:lpstr>Ogólne wyniki z monitorowania satysfakcji klientów  w UG Sadki</vt:lpstr>
      <vt:lpstr>Prezentacja programu PowerPoint</vt:lpstr>
      <vt:lpstr>Monitorowanie ilości osób korzystających z BOK</vt:lpstr>
      <vt:lpstr>Monitorowanie oceny jasności i przejrzystości przekazu Karty Usługi dla Klienta, </vt:lpstr>
      <vt:lpstr>Prezentacja programu PowerPoint</vt:lpstr>
      <vt:lpstr>Wnioski</vt:lpstr>
      <vt:lpstr>Monitoring wydanych decyzji</vt:lpstr>
      <vt:lpstr>Monitoring uchylonych Uchwał </vt:lpstr>
      <vt:lpstr>Wdrożenie mapy aktywności</vt:lpstr>
      <vt:lpstr>Pierwszym Zadaniem Było Utworzenie Podstrony Dla Organizacji Pozarządowych</vt:lpstr>
      <vt:lpstr>Zawartość treści na podstronie</vt:lpstr>
      <vt:lpstr>Podstrona organizacji pozarządowych</vt:lpstr>
      <vt:lpstr>Drugim etapem było przygotowanie zarządzenia w sprawie aktualizacji „Mapy aktywności”</vt:lpstr>
      <vt:lpstr>Trzeci etap </vt:lpstr>
      <vt:lpstr>Kalendarz imprez Gminy Sadki</vt:lpstr>
      <vt:lpstr>Dziękuję za uwagę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Nowoczesny Urząd Gminy w Sadkach</dc:title>
  <dc:creator>bok1</dc:creator>
  <cp:lastModifiedBy>bok1</cp:lastModifiedBy>
  <cp:revision>114</cp:revision>
  <cp:lastPrinted>2010-11-25T12:35:30Z</cp:lastPrinted>
  <dcterms:created xsi:type="dcterms:W3CDTF">2010-08-21T10:19:58Z</dcterms:created>
  <dcterms:modified xsi:type="dcterms:W3CDTF">2011-02-17T08:05:07Z</dcterms:modified>
</cp:coreProperties>
</file>