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6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5" r:id="rId3"/>
    <p:sldId id="257" r:id="rId4"/>
    <p:sldId id="289" r:id="rId5"/>
    <p:sldId id="258" r:id="rId6"/>
    <p:sldId id="259" r:id="rId7"/>
    <p:sldId id="260" r:id="rId8"/>
    <p:sldId id="261" r:id="rId9"/>
    <p:sldId id="287" r:id="rId10"/>
    <p:sldId id="262" r:id="rId11"/>
    <p:sldId id="264" r:id="rId12"/>
    <p:sldId id="263" r:id="rId13"/>
    <p:sldId id="273" r:id="rId14"/>
    <p:sldId id="267" r:id="rId15"/>
    <p:sldId id="268" r:id="rId16"/>
    <p:sldId id="269" r:id="rId17"/>
    <p:sldId id="286" r:id="rId18"/>
  </p:sldIdLst>
  <p:sldSz cx="9144000" cy="6858000" type="screen4x3"/>
  <p:notesSz cx="6784975" cy="9929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5" autoAdjust="0"/>
  </p:normalViewPr>
  <p:slideViewPr>
    <p:cSldViewPr>
      <p:cViewPr>
        <p:scale>
          <a:sx n="75" d="100"/>
          <a:sy n="75" d="100"/>
        </p:scale>
        <p:origin x="-1416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43249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AAA49-A0C9-4652-BC30-EE96B8123FC1}" type="datetimeFigureOut">
              <a:rPr lang="pl-PL" smtClean="0"/>
              <a:t>2010-11-25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43249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6BF9A-B905-4340-98F3-037B4FAB19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2019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3249" y="0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3007AF-53F2-4A4E-B876-B799A764E568}" type="datetimeFigureOut">
              <a:rPr lang="pl-PL" smtClean="0"/>
              <a:t>2010-11-25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8498" y="4716661"/>
            <a:ext cx="542798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3249" y="9431599"/>
            <a:ext cx="294015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5BD56-EBFF-4876-8E67-6EA38FCC15D5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89039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4255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22667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9533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4771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2385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715152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1069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0557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29576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8214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66694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19355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96263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005302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13997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85077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5BD56-EBFF-4876-8E67-6EA38FCC15D5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96502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Łącznik prostoliniowy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ytuł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25" name="Podtytuł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31" name="Symbol zastępczy daty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A22509AD-4720-4B24-B8C7-23E309223843}" type="datetime1">
              <a:rPr lang="pl-PL" smtClean="0"/>
              <a:t>2010-11-25</a:t>
            </a:fld>
            <a:endParaRPr lang="pl-PL"/>
          </a:p>
        </p:txBody>
      </p:sp>
      <p:sp>
        <p:nvSpPr>
          <p:cNvPr id="18" name="Symbol zastępczy stopki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6A30909-3C57-4D14-904F-F62A7C6310BF}" type="datetime1">
              <a:rPr lang="pl-PL" smtClean="0"/>
              <a:t>2010-11-25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5A600D8-2B9D-4113-BB65-FCB13256836B}" type="datetime1">
              <a:rPr lang="pl-PL" smtClean="0"/>
              <a:t>2010-11-25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10C71A-0007-4BD9-AE85-2741629191F3}" type="datetime1">
              <a:rPr lang="pl-PL" smtClean="0"/>
              <a:t>2010-11-25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E73B4E2-2DC7-4AB1-9B86-57A051DC7E59}" type="datetime1">
              <a:rPr lang="pl-PL" smtClean="0"/>
              <a:t>2010-11-25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0F19A26-15B8-4241-AECC-69A258613872}" type="datetime1">
              <a:rPr lang="pl-PL" smtClean="0"/>
              <a:t>2010-11-25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26F5BA4-59DF-47DE-88D0-108568D9A195}" type="datetime1">
              <a:rPr lang="pl-PL" smtClean="0"/>
              <a:t>2010-11-25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6ADFECF-D5C7-4EBB-A816-8B6FF0D38A03}" type="datetime1">
              <a:rPr lang="pl-PL" smtClean="0"/>
              <a:t>2010-11-25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F6C8008-34F0-4C5E-8831-9A545FF5351D}" type="datetime1">
              <a:rPr lang="pl-PL" smtClean="0"/>
              <a:t>2010-11-25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Symbol zastępczy obrazu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867D54-01CC-4E5A-88D3-06DD6C46B0C4}" type="datetime1">
              <a:rPr lang="pl-PL" smtClean="0"/>
              <a:t>2010-11-25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527DF4F-345B-484A-B1BB-434523DA0002}" type="datetime1">
              <a:rPr lang="pl-PL" smtClean="0"/>
              <a:t>2010-11-25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2">
                <a:lumMod val="40000"/>
                <a:lumOff val="60000"/>
              </a:schemeClr>
            </a:gs>
            <a:gs pos="100000">
              <a:schemeClr val="bg1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tytułu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1" name="Symbol zastępczy tekstu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27" name="Symbol zastępczy daty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66EC3E5E-70BD-4332-8EDA-CB1486FDE517}" type="datetime1">
              <a:rPr lang="pl-PL" smtClean="0"/>
              <a:t>2010-11-25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6" name="Symbol zastępczy numeru slajdu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935E07E-89E7-4C64-98BF-FAD22440B2F8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3.jpe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4.emf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716684" y="1196579"/>
            <a:ext cx="5741516" cy="1440333"/>
          </a:xfrm>
        </p:spPr>
        <p:txBody>
          <a:bodyPr>
            <a:normAutofit fontScale="90000"/>
          </a:bodyPr>
          <a:lstStyle/>
          <a:p>
            <a:r>
              <a:rPr lang="pl-PL" sz="4800" dirty="0" smtClean="0"/>
              <a:t>Nowoczesny Urząd Gminy w Sadkach</a:t>
            </a:r>
            <a:endParaRPr lang="pl-PL" sz="4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987824" y="5052545"/>
            <a:ext cx="5472608" cy="608703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pl-PL" dirty="0" smtClean="0"/>
              <a:t>Dobre praktyki stosowane przez Urząd Gminy Sadki</a:t>
            </a:r>
            <a:endParaRPr lang="pl-PL" dirty="0"/>
          </a:p>
        </p:txBody>
      </p:sp>
      <p:pic>
        <p:nvPicPr>
          <p:cNvPr id="4" name="Obraz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852936"/>
            <a:ext cx="3600400" cy="172819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1026" name="Picture 2" descr="KAPITAL_LUDZK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" name="Picture 3" descr="herb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" name="Picture 4" descr="UE+EFS_L-kolo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Prostokąt 5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5177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340768"/>
            <a:ext cx="7632848" cy="3888432"/>
          </a:xfrm>
        </p:spPr>
        <p:txBody>
          <a:bodyPr>
            <a:normAutofit fontScale="62500" lnSpcReduction="20000"/>
          </a:bodyPr>
          <a:lstStyle/>
          <a:p>
            <a:pPr indent="0" algn="ctr">
              <a:buNone/>
            </a:pPr>
            <a:r>
              <a:rPr lang="pl-PL" sz="4000" dirty="0"/>
              <a:t>Monitoring</a:t>
            </a:r>
            <a:r>
              <a:rPr lang="pl-PL" sz="4000" dirty="0" smtClean="0"/>
              <a:t>:</a:t>
            </a:r>
          </a:p>
          <a:p>
            <a:pPr indent="0" algn="ctr">
              <a:buNone/>
            </a:pPr>
            <a:endParaRPr lang="pl-PL" sz="4000" dirty="0" smtClean="0"/>
          </a:p>
          <a:p>
            <a:pPr algn="just"/>
            <a:r>
              <a:rPr lang="pl-PL" sz="3200" dirty="0" smtClean="0"/>
              <a:t> </a:t>
            </a:r>
            <a:r>
              <a:rPr lang="pl-PL" sz="3200" dirty="0"/>
              <a:t>Monitorowanie satysfakcji klientów z jakości usług świadczonych przez Urząd Gminy Sadki i funkcjonowania Biura Obsługi Klienta,</a:t>
            </a:r>
          </a:p>
          <a:p>
            <a:pPr indent="0" algn="just">
              <a:buNone/>
            </a:pPr>
            <a:endParaRPr lang="pl-PL" sz="3200" dirty="0"/>
          </a:p>
          <a:p>
            <a:pPr algn="just"/>
            <a:r>
              <a:rPr lang="pl-PL" sz="3200" dirty="0"/>
              <a:t>Monitorowanie oceny jasności i przejrzystości przekazu Karty Usługi dla Klienta,</a:t>
            </a:r>
          </a:p>
          <a:p>
            <a:pPr indent="0" algn="just">
              <a:buNone/>
            </a:pPr>
            <a:endParaRPr lang="pl-PL" sz="3200" dirty="0"/>
          </a:p>
          <a:p>
            <a:pPr algn="just">
              <a:lnSpc>
                <a:spcPct val="150000"/>
              </a:lnSpc>
            </a:pPr>
            <a:r>
              <a:rPr lang="pl-PL" sz="3200" dirty="0"/>
              <a:t>Monitorowanie ilości klientów korzystających z Biura Obsługi Klienta,</a:t>
            </a:r>
          </a:p>
          <a:p>
            <a:pPr indent="0" algn="just">
              <a:buNone/>
            </a:pPr>
            <a:endParaRPr lang="pl-PL" sz="3200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0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89182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39552" y="1628800"/>
            <a:ext cx="7560840" cy="4525963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pl-PL" dirty="0"/>
              <a:t> </a:t>
            </a:r>
            <a:r>
              <a:rPr lang="pl-PL" dirty="0" smtClean="0"/>
              <a:t>Monitorowanie </a:t>
            </a:r>
            <a:r>
              <a:rPr lang="pl-PL" dirty="0"/>
              <a:t>satysfakcji klientów z jakości </a:t>
            </a:r>
            <a:r>
              <a:rPr lang="pl-PL" dirty="0" smtClean="0"/>
              <a:t>usług.</a:t>
            </a:r>
            <a:endParaRPr lang="pl-PL" dirty="0"/>
          </a:p>
          <a:p>
            <a:pPr indent="0">
              <a:buNone/>
            </a:pPr>
            <a:r>
              <a:rPr lang="pl-PL" dirty="0" smtClean="0"/>
              <a:t>W badaniu kwartalnym wzięło udział 59 osób, w tym </a:t>
            </a:r>
          </a:p>
          <a:p>
            <a:pPr indent="0">
              <a:buNone/>
            </a:pPr>
            <a:endParaRPr lang="pl-PL" dirty="0"/>
          </a:p>
          <a:p>
            <a:pPr indent="0">
              <a:buNone/>
            </a:pPr>
            <a:r>
              <a:rPr lang="pl-PL" dirty="0" smtClean="0"/>
              <a:t>	34 kobiety       tj. 58%</a:t>
            </a:r>
          </a:p>
          <a:p>
            <a:pPr indent="0">
              <a:buNone/>
            </a:pPr>
            <a:endParaRPr lang="pl-PL" dirty="0" smtClean="0"/>
          </a:p>
          <a:p>
            <a:pPr indent="0">
              <a:buNone/>
            </a:pPr>
            <a:r>
              <a:rPr lang="pl-PL" dirty="0" smtClean="0"/>
              <a:t>	25 mężczyzn  tj. 42%</a:t>
            </a:r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0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176876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196578"/>
            <a:ext cx="8229600" cy="648245"/>
          </a:xfrm>
        </p:spPr>
        <p:txBody>
          <a:bodyPr>
            <a:normAutofit/>
          </a:bodyPr>
          <a:lstStyle/>
          <a:p>
            <a:r>
              <a:rPr lang="pl-PL" sz="2800" dirty="0" smtClean="0"/>
              <a:t>Zdjęcia z otwarcia Urny ankietowej:</a:t>
            </a:r>
            <a:endParaRPr lang="pl-PL" sz="2800" dirty="0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2574" y="1936440"/>
            <a:ext cx="297862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058" y="3196580"/>
            <a:ext cx="3351382" cy="241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84" y="3045285"/>
            <a:ext cx="3477528" cy="2605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85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06164" y="1412776"/>
            <a:ext cx="8229600" cy="504056"/>
          </a:xfrm>
        </p:spPr>
        <p:txBody>
          <a:bodyPr>
            <a:noAutofit/>
          </a:bodyPr>
          <a:lstStyle/>
          <a:p>
            <a:pPr algn="ctr"/>
            <a:r>
              <a:rPr lang="pl-PL" sz="2400" dirty="0" smtClean="0"/>
              <a:t>Wyniki z monitorowania satysfakcji kobiet </a:t>
            </a:r>
            <a:br>
              <a:rPr lang="pl-PL" sz="2400" dirty="0" smtClean="0"/>
            </a:br>
            <a:r>
              <a:rPr lang="pl-PL" sz="2400" dirty="0" smtClean="0"/>
              <a:t>ze świadczonych usług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147744" y="1340768"/>
            <a:ext cx="6400800" cy="3600400"/>
          </a:xfrm>
        </p:spPr>
        <p:txBody>
          <a:bodyPr>
            <a:normAutofit/>
          </a:bodyPr>
          <a:lstStyle/>
          <a:p>
            <a:endParaRPr lang="pl-PL" sz="6700" dirty="0" smtClean="0"/>
          </a:p>
          <a:p>
            <a:endParaRPr lang="pl-PL" sz="6700" dirty="0"/>
          </a:p>
          <a:p>
            <a:endParaRPr lang="pl-PL" sz="6700" dirty="0" smtClean="0"/>
          </a:p>
          <a:p>
            <a:endParaRPr lang="pl-PL" sz="6700" dirty="0" smtClean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8" y="1988840"/>
            <a:ext cx="8734425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4905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ymbol zastępczy zawartości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l-PL" sz="6700" dirty="0" smtClean="0"/>
          </a:p>
          <a:p>
            <a:endParaRPr lang="pl-PL" sz="6700" dirty="0"/>
          </a:p>
          <a:p>
            <a:endParaRPr lang="pl-PL" sz="6700" dirty="0" smtClean="0"/>
          </a:p>
          <a:p>
            <a:endParaRPr lang="pl-PL" sz="6700" dirty="0" smtClean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99247" y="1484785"/>
            <a:ext cx="7745505" cy="68691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l-PL" dirty="0" smtClean="0"/>
          </a:p>
          <a:p>
            <a:endParaRPr lang="pl-PL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zawartości 2"/>
          <p:cNvSpPr txBox="1">
            <a:spLocks/>
          </p:cNvSpPr>
          <p:nvPr/>
        </p:nvSpPr>
        <p:spPr>
          <a:xfrm>
            <a:off x="1147744" y="1340768"/>
            <a:ext cx="6400800" cy="1368152"/>
          </a:xfrm>
          <a:prstGeom prst="rect">
            <a:avLst/>
          </a:prstGeom>
        </p:spPr>
        <p:txBody>
          <a:bodyPr lIns="45720" rIns="45720">
            <a:normAutofit/>
          </a:bodyPr>
          <a:lstStyle>
            <a:defPPr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defPPr>
            <a:lvl1pPr marL="0" indent="-274320" algn="l" eaLnBrk="1" hangingPunct="1">
              <a:buClr>
                <a:schemeClr val="accent1"/>
              </a:buClr>
              <a:buSzPct val="80000"/>
              <a:buFont typeface="Wingdings 2" pitchFamily="18" charset="2"/>
              <a:buChar char=""/>
              <a:defRPr sz="2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57784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2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1381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20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069848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31673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18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572768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6pPr>
            <a:lvl7pPr marL="1819656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lang="en-US" sz="1600" baseline="0" smtClean="0">
                <a:latin typeface="+mn-lt"/>
              </a:defRPr>
            </a:lvl7pPr>
            <a:lvl8pPr marL="2066544" indent="-228600" algn="l" eaLnBrk="1" hangingPunct="1">
              <a:buClr>
                <a:schemeClr val="tx2"/>
              </a:buClr>
              <a:buFont typeface="Wingdings 2" pitchFamily="18" charset="2"/>
              <a:buChar char=""/>
              <a:defRPr sz="1600" baseline="0">
                <a:latin typeface="+mn-lt"/>
              </a:defRPr>
            </a:lvl8pPr>
            <a:lvl9pPr marL="2313432" indent="-228600" algn="l" eaLnBrk="1" hangingPunct="1">
              <a:buClr>
                <a:schemeClr val="accent1"/>
              </a:buClr>
              <a:buFont typeface="Wingdings 2" pitchFamily="18" charset="2"/>
              <a:buChar char=""/>
              <a:defRPr sz="1400" baseline="0">
                <a:latin typeface="+mn-lt"/>
              </a:defRPr>
            </a:lvl9pPr>
          </a:lstStyle>
          <a:p>
            <a:endParaRPr lang="pl-PL" sz="6700" dirty="0" smtClean="0"/>
          </a:p>
          <a:p>
            <a:endParaRPr lang="pl-PL" sz="6700" dirty="0" smtClean="0"/>
          </a:p>
          <a:p>
            <a:endParaRPr lang="pl-PL" sz="6700" dirty="0" smtClean="0"/>
          </a:p>
          <a:p>
            <a:endParaRPr lang="pl-PL" sz="6700" dirty="0" smtClean="0"/>
          </a:p>
          <a:p>
            <a:endParaRPr lang="pl-P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042" y="1406678"/>
            <a:ext cx="7877472" cy="576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321" y="2348880"/>
            <a:ext cx="2459507" cy="305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5740" y="2348880"/>
            <a:ext cx="6120681" cy="305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ostokąt 1"/>
          <p:cNvSpPr/>
          <p:nvPr/>
        </p:nvSpPr>
        <p:spPr>
          <a:xfrm>
            <a:off x="337321" y="1340768"/>
            <a:ext cx="79070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WYNIKI Z MONITOROWANIA SATYSFAKCJI MĘŻCZYZN Z USŁUG ŚWIADCZONYCH PRZEZ UG SADKI</a:t>
            </a:r>
            <a:endParaRPr lang="pl-PL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5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558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96578"/>
            <a:ext cx="8229600" cy="864269"/>
          </a:xfrm>
        </p:spPr>
        <p:txBody>
          <a:bodyPr>
            <a:normAutofit/>
          </a:bodyPr>
          <a:lstStyle/>
          <a:p>
            <a:pPr algn="ctr"/>
            <a:r>
              <a:rPr lang="pl-PL" sz="2400" dirty="0" smtClean="0"/>
              <a:t>Ogólne wyniki z monitorowania satysfakcji klientów  w UG Sadki</a:t>
            </a:r>
            <a:endParaRPr lang="pl-PL" sz="24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27584" y="1340768"/>
            <a:ext cx="7859216" cy="3600400"/>
          </a:xfrm>
        </p:spPr>
        <p:txBody>
          <a:bodyPr>
            <a:normAutofit/>
          </a:bodyPr>
          <a:lstStyle/>
          <a:p>
            <a:pPr marL="45720" indent="0">
              <a:buNone/>
            </a:pPr>
            <a:endParaRPr lang="pl-PL" dirty="0"/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204864"/>
            <a:ext cx="6048672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2204864"/>
            <a:ext cx="2448271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857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576064"/>
          </a:xfrm>
        </p:spPr>
        <p:txBody>
          <a:bodyPr>
            <a:normAutofit/>
          </a:bodyPr>
          <a:lstStyle/>
          <a:p>
            <a:r>
              <a:rPr lang="pl-PL" sz="2800" dirty="0" smtClean="0"/>
              <a:t>Zadowolenie z funkcjonowania BOK</a:t>
            </a:r>
            <a:endParaRPr lang="pl-PL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36912"/>
            <a:ext cx="295232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3861048"/>
            <a:ext cx="5076824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371725"/>
            <a:ext cx="507682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011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432048"/>
          </a:xfrm>
        </p:spPr>
        <p:txBody>
          <a:bodyPr>
            <a:noAutofit/>
          </a:bodyPr>
          <a:lstStyle/>
          <a:p>
            <a:r>
              <a:rPr lang="pl-PL" sz="2800" dirty="0" smtClean="0"/>
              <a:t>Wyniki</a:t>
            </a:r>
            <a:endParaRPr lang="pl-PL" sz="2800" dirty="0"/>
          </a:p>
        </p:txBody>
      </p:sp>
      <p:sp>
        <p:nvSpPr>
          <p:cNvPr id="13" name="Symbol zastępczy zawartości 12"/>
          <p:cNvSpPr>
            <a:spLocks noGrp="1"/>
          </p:cNvSpPr>
          <p:nvPr>
            <p:ph idx="1"/>
          </p:nvPr>
        </p:nvSpPr>
        <p:spPr>
          <a:xfrm>
            <a:off x="457200" y="2060849"/>
            <a:ext cx="7715200" cy="3024336"/>
          </a:xfrm>
        </p:spPr>
        <p:txBody>
          <a:bodyPr>
            <a:normAutofit lnSpcReduction="10000"/>
          </a:bodyPr>
          <a:lstStyle/>
          <a:p>
            <a:pPr indent="0">
              <a:buNone/>
            </a:pPr>
            <a:r>
              <a:rPr lang="pl-PL" b="1" dirty="0" smtClean="0"/>
              <a:t>Klienci </a:t>
            </a:r>
            <a:r>
              <a:rPr lang="pl-PL" b="1" dirty="0"/>
              <a:t>najbardziej zadowoleni są z:</a:t>
            </a:r>
          </a:p>
          <a:p>
            <a:pPr algn="just"/>
            <a:r>
              <a:rPr lang="pl-PL" dirty="0" smtClean="0"/>
              <a:t> </a:t>
            </a:r>
            <a:r>
              <a:rPr lang="pl-PL" sz="2400" dirty="0"/>
              <a:t>szybkości obsługi klienta</a:t>
            </a:r>
          </a:p>
          <a:p>
            <a:pPr algn="just"/>
            <a:r>
              <a:rPr lang="pl-PL" sz="2400" dirty="0" smtClean="0"/>
              <a:t>uprzejmości </a:t>
            </a:r>
            <a:r>
              <a:rPr lang="pl-PL" sz="2400" dirty="0"/>
              <a:t>urzędników</a:t>
            </a:r>
          </a:p>
          <a:p>
            <a:pPr algn="just"/>
            <a:r>
              <a:rPr lang="pl-PL" sz="2400" dirty="0" smtClean="0"/>
              <a:t>uzyskania </a:t>
            </a:r>
            <a:r>
              <a:rPr lang="pl-PL" sz="2400" dirty="0"/>
              <a:t>informacji przez telefon </a:t>
            </a:r>
            <a:endParaRPr lang="pl-PL" sz="2400" dirty="0" smtClean="0"/>
          </a:p>
          <a:p>
            <a:pPr algn="just"/>
            <a:r>
              <a:rPr lang="pl-PL" sz="2400" dirty="0" smtClean="0"/>
              <a:t>uzyskanej </a:t>
            </a:r>
            <a:r>
              <a:rPr lang="pl-PL" sz="2400" dirty="0"/>
              <a:t>pomocy od urzędników przy wypełnianiu </a:t>
            </a:r>
            <a:r>
              <a:rPr lang="pl-PL" sz="2400" dirty="0" smtClean="0"/>
              <a:t>  	dokumentów</a:t>
            </a:r>
            <a:endParaRPr lang="pl-PL" sz="2400" dirty="0"/>
          </a:p>
          <a:p>
            <a:pPr algn="just"/>
            <a:r>
              <a:rPr lang="pl-PL" sz="2400" dirty="0" smtClean="0"/>
              <a:t>właściwego </a:t>
            </a:r>
            <a:r>
              <a:rPr lang="pl-PL" sz="2400" dirty="0"/>
              <a:t>oznakowania i kierowania w Urzędzie, </a:t>
            </a:r>
          </a:p>
          <a:p>
            <a:endParaRPr lang="pl-PL" sz="2400" dirty="0"/>
          </a:p>
        </p:txBody>
      </p:sp>
      <p:grpSp>
        <p:nvGrpSpPr>
          <p:cNvPr id="8" name="Grupa 7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9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4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8107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ymbol zastępczy zawartości 10"/>
          <p:cNvSpPr>
            <a:spLocks noGrp="1"/>
          </p:cNvSpPr>
          <p:nvPr>
            <p:ph idx="1"/>
          </p:nvPr>
        </p:nvSpPr>
        <p:spPr>
          <a:xfrm>
            <a:off x="526851" y="1196579"/>
            <a:ext cx="7573541" cy="4845669"/>
          </a:xfrm>
        </p:spPr>
        <p:txBody>
          <a:bodyPr>
            <a:normAutofit/>
          </a:bodyPr>
          <a:lstStyle/>
          <a:p>
            <a:pPr indent="0" algn="just">
              <a:buNone/>
            </a:pPr>
            <a:r>
              <a:rPr lang="pl-PL" sz="2000" b="1" dirty="0"/>
              <a:t>Niezadowolenie klientów  występuje na niskim poziomie, co jest cechą pozytywną. Aczkolwiek mały stopień niezadowolenia wskazuję się na </a:t>
            </a:r>
            <a:r>
              <a:rPr lang="pl-PL" sz="2000" b="1" dirty="0" smtClean="0"/>
              <a:t>:</a:t>
            </a:r>
          </a:p>
          <a:p>
            <a:pPr indent="0">
              <a:buNone/>
            </a:pPr>
            <a:endParaRPr lang="pl-PL" sz="2000" b="1" dirty="0"/>
          </a:p>
          <a:p>
            <a:r>
              <a:rPr lang="pl-PL" sz="2000" dirty="0" smtClean="0"/>
              <a:t>dostęp </a:t>
            </a:r>
            <a:r>
              <a:rPr lang="pl-PL" sz="2000" dirty="0"/>
              <a:t>do wszystkich potrzebnych informacji,</a:t>
            </a:r>
          </a:p>
          <a:p>
            <a:r>
              <a:rPr lang="pl-PL" sz="2000" dirty="0" smtClean="0"/>
              <a:t>zaangażowanie </a:t>
            </a:r>
            <a:r>
              <a:rPr lang="pl-PL" sz="2000" dirty="0"/>
              <a:t>urzędnika w daną sprawę,</a:t>
            </a:r>
          </a:p>
          <a:p>
            <a:r>
              <a:rPr lang="pl-PL" sz="2000" dirty="0" smtClean="0"/>
              <a:t>uzyskanie </a:t>
            </a:r>
            <a:r>
              <a:rPr lang="pl-PL" sz="2000" dirty="0"/>
              <a:t>informacji przez telefon,</a:t>
            </a:r>
          </a:p>
          <a:p>
            <a:r>
              <a:rPr lang="pl-PL" sz="2000" dirty="0" smtClean="0"/>
              <a:t>jasność </a:t>
            </a:r>
            <a:r>
              <a:rPr lang="pl-PL" sz="2000" dirty="0"/>
              <a:t>i przejrzystość strony internetowej,</a:t>
            </a:r>
          </a:p>
          <a:p>
            <a:r>
              <a:rPr lang="pl-PL" sz="2000" dirty="0" smtClean="0"/>
              <a:t>małą </a:t>
            </a:r>
            <a:r>
              <a:rPr lang="pl-PL" sz="2000" dirty="0"/>
              <a:t>liczbę miejsc, gdzie można wygodnie usiąść i poczekać na załatwienie sprawy,</a:t>
            </a:r>
          </a:p>
          <a:p>
            <a:r>
              <a:rPr lang="pl-PL" sz="2000" dirty="0" smtClean="0"/>
              <a:t>pomoc </a:t>
            </a:r>
            <a:r>
              <a:rPr lang="pl-PL" sz="2000" dirty="0"/>
              <a:t>urzędników przy wypełnianiu dokumentów,</a:t>
            </a:r>
          </a:p>
          <a:p>
            <a:r>
              <a:rPr lang="pl-PL" sz="2000" dirty="0" smtClean="0"/>
              <a:t>oznakowanie </a:t>
            </a:r>
            <a:r>
              <a:rPr lang="pl-PL" sz="2000" dirty="0"/>
              <a:t>i właściwe kierowanie w Urzędzie,</a:t>
            </a:r>
          </a:p>
          <a:p>
            <a:endParaRPr lang="pl-PL" sz="2400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6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Prostokąt 8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5047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1080120"/>
          </a:xfrm>
        </p:spPr>
        <p:txBody>
          <a:bodyPr>
            <a:noAutofit/>
          </a:bodyPr>
          <a:lstStyle/>
          <a:p>
            <a:r>
              <a:rPr lang="pl-PL" sz="3600" dirty="0" smtClean="0"/>
              <a:t>Monitorowanie ilości osób korzystających z BOK</a:t>
            </a:r>
            <a:endParaRPr lang="pl-PL" sz="3600" dirty="0"/>
          </a:p>
        </p:txBody>
      </p:sp>
      <p:sp>
        <p:nvSpPr>
          <p:cNvPr id="11" name="Symbol zastępczy zawartości 10"/>
          <p:cNvSpPr>
            <a:spLocks noGrp="1"/>
          </p:cNvSpPr>
          <p:nvPr>
            <p:ph idx="1"/>
          </p:nvPr>
        </p:nvSpPr>
        <p:spPr>
          <a:xfrm>
            <a:off x="457200" y="2492896"/>
            <a:ext cx="7715200" cy="3633267"/>
          </a:xfrm>
        </p:spPr>
        <p:txBody>
          <a:bodyPr/>
          <a:lstStyle/>
          <a:p>
            <a:pPr algn="just">
              <a:lnSpc>
                <a:spcPct val="150000"/>
              </a:lnSpc>
            </a:pPr>
            <a:r>
              <a:rPr lang="pl-PL" dirty="0" smtClean="0"/>
              <a:t>W ostatnim kwartale z Biura Obsługi Klienta skorzystało 177 osób, w tym</a:t>
            </a:r>
          </a:p>
          <a:p>
            <a:pPr lvl="2"/>
            <a:r>
              <a:rPr lang="pl-PL" dirty="0" smtClean="0"/>
              <a:t> </a:t>
            </a:r>
            <a:r>
              <a:rPr lang="pl-PL" sz="2800" dirty="0" smtClean="0"/>
              <a:t>86 kobiet </a:t>
            </a:r>
          </a:p>
          <a:p>
            <a:pPr lvl="2"/>
            <a:r>
              <a:rPr lang="pl-PL" sz="2800" dirty="0" smtClean="0"/>
              <a:t> 91 mężczyzn</a:t>
            </a:r>
            <a:endParaRPr lang="pl-PL" sz="2800" dirty="0"/>
          </a:p>
        </p:txBody>
      </p:sp>
      <p:grpSp>
        <p:nvGrpSpPr>
          <p:cNvPr id="5" name="Grupa 4"/>
          <p:cNvGrpSpPr/>
          <p:nvPr/>
        </p:nvGrpSpPr>
        <p:grpSpPr>
          <a:xfrm>
            <a:off x="539552" y="116632"/>
            <a:ext cx="7996212" cy="1079947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97922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934070"/>
          </a:xfrm>
        </p:spPr>
        <p:txBody>
          <a:bodyPr>
            <a:normAutofit/>
          </a:bodyPr>
          <a:lstStyle/>
          <a:p>
            <a:r>
              <a:rPr lang="pl-PL" dirty="0"/>
              <a:t>Kto korzysta z BOK?</a:t>
            </a:r>
          </a:p>
        </p:txBody>
      </p:sp>
      <p:sp>
        <p:nvSpPr>
          <p:cNvPr id="12" name="Symbol zastępczy zawartości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 dirty="0" smtClean="0"/>
          </a:p>
          <a:p>
            <a:endParaRPr lang="pl-PL" dirty="0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5" name="Prostokąt 4"/>
          <p:cNvSpPr/>
          <p:nvPr/>
        </p:nvSpPr>
        <p:spPr>
          <a:xfrm>
            <a:off x="1043608" y="2274838"/>
            <a:ext cx="6698406" cy="166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pl-PL" dirty="0"/>
              <a:t>Mieszkańcy Gminy Sadki, rolnicy, </a:t>
            </a:r>
            <a:r>
              <a:rPr lang="pl-PL" dirty="0" smtClean="0"/>
              <a:t>przedsiębiorcy, </a:t>
            </a:r>
            <a:r>
              <a:rPr lang="pl-PL" dirty="0" smtClean="0"/>
              <a:t> młodzież, dzieci, osoby </a:t>
            </a:r>
            <a:r>
              <a:rPr lang="pl-PL" dirty="0"/>
              <a:t>niepełnosprawne oraz osoby przejezdne  spoza terenu naszej Gminy,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9966" y="3573017"/>
            <a:ext cx="268829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2315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60848"/>
            <a:ext cx="7571184" cy="1152128"/>
          </a:xfrm>
        </p:spPr>
        <p:txBody>
          <a:bodyPr>
            <a:normAutofit fontScale="90000"/>
          </a:bodyPr>
          <a:lstStyle/>
          <a:p>
            <a:r>
              <a:rPr lang="pl-PL" sz="3100" dirty="0"/>
              <a:t>Monitorowanie oceny jasności i przejrzystości przekazu Karty Usługi dla Klienta,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068960"/>
            <a:ext cx="7643192" cy="3057203"/>
          </a:xfrm>
        </p:spPr>
        <p:txBody>
          <a:bodyPr/>
          <a:lstStyle/>
          <a:p>
            <a:pPr algn="just"/>
            <a:r>
              <a:rPr lang="pl-PL" dirty="0" smtClean="0"/>
              <a:t>W badaniu udział wzięło 14 osób, które odpowiedziały na  zestaw 13 pytań.</a:t>
            </a:r>
          </a:p>
          <a:p>
            <a:pPr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Ogólny poziom zrozumienia treści i przejrzystości przekazu wynosi 93,41%</a:t>
            </a:r>
            <a:endParaRPr lang="pl-PL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4"/>
            <a:ext cx="7996212" cy="1160973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Prostokąt 11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17194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0672309"/>
              </p:ext>
            </p:extLst>
          </p:nvPr>
        </p:nvGraphicFramePr>
        <p:xfrm>
          <a:off x="539548" y="1268762"/>
          <a:ext cx="8064903" cy="4320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1351"/>
                <a:gridCol w="711351"/>
                <a:gridCol w="711351"/>
                <a:gridCol w="711351"/>
                <a:gridCol w="544491"/>
                <a:gridCol w="562054"/>
                <a:gridCol w="597183"/>
                <a:gridCol w="535709"/>
                <a:gridCol w="588401"/>
                <a:gridCol w="579619"/>
                <a:gridCol w="562054"/>
                <a:gridCol w="535709"/>
                <a:gridCol w="714279"/>
              </a:tblGrid>
              <a:tr h="138003"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Badanie dotyczące oceny jasności treści i przejrzystości przekazu Karty Usługi dla Klienta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</a:tr>
              <a:tr h="138003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</a:tr>
              <a:tr h="138003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</a:tr>
              <a:tr h="146120"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800" u="none" strike="noStrike">
                          <a:effectLst/>
                        </a:rPr>
                        <a:t>Liczba ankiet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14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</a:tr>
              <a:tr h="154238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tak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%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raczej tak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%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raczej nie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%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nie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800" u="none" strike="noStrike">
                          <a:effectLst/>
                        </a:rPr>
                        <a:t>%</a:t>
                      </a:r>
                      <a:endParaRPr lang="pl-PL" sz="800" b="1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ogółem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1. Czy treść katy usługi jest dla Pana/Pani zrozumiała?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u="none" strike="noStrike">
                          <a:effectLst/>
                        </a:rPr>
                        <a:t>10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29%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94%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2. Czy po przeczytaniu Karty Usługi wie Pan/i jak załatwić swoja sprawę w Urzędzie?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6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43%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57%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89%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3. Czy wie Pan/i gdzie zalatwić swoją sprawę w urzędzie/złożyc dokumenty?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u="none" strike="noStrike">
                          <a:effectLst/>
                        </a:rPr>
                        <a:t>10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29%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94%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4. Czy wie Pan/i jakie dokumenty musi Pan/i wypełnić?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10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29%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94%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5. Czy wie Pan/i jakie dokumenty musi mieć przy sobie aby załatwić sprawę?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u="none" strike="noStrike">
                          <a:effectLst/>
                        </a:rPr>
                        <a:t>9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64%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5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36%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93%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6. Czy zrozumiałe i jasne są terminy załatwienia sprawy – realizacji usługi?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10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29%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94%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7. Czy wie Pan/i kto jest odpowiedzialny za realizacje usługi?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57%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6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43%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8. Czy karta usług zawiera wystarczające informacje teleadresowe?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9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64%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5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36%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93%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399936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9. Czy wie Pan/i gdzie i w jakich godzinach mozna kontaktowac się z osobami odpowiedzialnymi za realizację usługi?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u="none" strike="noStrike">
                          <a:effectLst/>
                        </a:rPr>
                        <a:t>11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79%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3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96%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10. Czy wie Pan/i jak i gdzie się odwolać od decyzji w Pana/i sprawie?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11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79%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3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 dirty="0">
                          <a:effectLst/>
                        </a:rPr>
                        <a:t>0</a:t>
                      </a:r>
                      <a:endParaRPr lang="pl-PL" sz="800" b="0" i="0" u="none" strike="noStrike" dirty="0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96%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146120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11. Czy wie Pan/i jakie sa opłaty za wykonanie usługi?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u="none" strike="noStrike">
                          <a:effectLst/>
                        </a:rPr>
                        <a:t>10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3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7%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146120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12. Czy wie Pan/i gdzie dokonac opłaty?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800" u="none" strike="noStrike">
                          <a:effectLst/>
                        </a:rPr>
                        <a:t>12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86%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2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14%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97%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276005">
                <a:tc gridSpan="4">
                  <a:txBody>
                    <a:bodyPr/>
                    <a:lstStyle/>
                    <a:p>
                      <a:pPr algn="l" fontAlgn="t"/>
                      <a:r>
                        <a:rPr lang="pl-PL" sz="800" u="none" strike="noStrike">
                          <a:effectLst/>
                        </a:rPr>
                        <a:t>13. Czy karta usługi pomogła Panu/i w załatwieniu swojej sprawy w urzędzie?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800" u="none" strike="noStrike">
                          <a:effectLst/>
                        </a:rPr>
                        <a:t>8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57%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6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43%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91%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  <a:tr h="154238"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68%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4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31%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0,1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1%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0,00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>
                          <a:effectLst/>
                        </a:rPr>
                        <a:t> </a:t>
                      </a:r>
                      <a:endParaRPr lang="pl-PL" sz="800" b="0" i="0" u="none" strike="noStrike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800" u="none" strike="noStrike" dirty="0">
                          <a:effectLst/>
                        </a:rPr>
                        <a:t>93%</a:t>
                      </a:r>
                      <a:endParaRPr lang="pl-PL" sz="800" b="0" i="0" u="none" strike="noStrike" dirty="0">
                        <a:effectLst/>
                        <a:latin typeface="Arial"/>
                      </a:endParaRPr>
                    </a:p>
                  </a:txBody>
                  <a:tcPr marL="7713" marR="7713" marT="7713" marB="0" anchor="ctr"/>
                </a:tc>
              </a:tr>
            </a:tbl>
          </a:graphicData>
        </a:graphic>
      </p:graphicFrame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0971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29208" y="836712"/>
            <a:ext cx="8229600" cy="1008112"/>
          </a:xfrm>
        </p:spPr>
        <p:txBody>
          <a:bodyPr>
            <a:normAutofit/>
          </a:bodyPr>
          <a:lstStyle/>
          <a:p>
            <a:r>
              <a:rPr lang="pl-PL" sz="2800" dirty="0" smtClean="0"/>
              <a:t>Wnioski</a:t>
            </a:r>
            <a:endParaRPr lang="pl-PL" sz="2800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9416"/>
            <a:ext cx="7239000" cy="4267856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endParaRPr lang="pl-PL" dirty="0"/>
          </a:p>
          <a:p>
            <a:pPr marL="388620" indent="-342900" algn="just"/>
            <a:r>
              <a:rPr lang="pl-PL" sz="2000" dirty="0" smtClean="0"/>
              <a:t>Analizując </a:t>
            </a:r>
            <a:r>
              <a:rPr lang="pl-PL" sz="2000" dirty="0"/>
              <a:t>poszczególne pytania i odpowiedzi wśród ankietowanych stwierdzić można, że karty usług są jasne, przejrzyste i zrozumiałe dla mieszkańców.  </a:t>
            </a:r>
            <a:endParaRPr lang="pl-PL" sz="2000" dirty="0" smtClean="0"/>
          </a:p>
          <a:p>
            <a:pPr marL="45720" indent="0" algn="just">
              <a:buNone/>
            </a:pPr>
            <a:endParaRPr lang="pl-PL" sz="2000" dirty="0" smtClean="0"/>
          </a:p>
          <a:p>
            <a:pPr marL="388620" indent="-342900" algn="just"/>
            <a:r>
              <a:rPr lang="pl-PL" sz="2000" dirty="0" smtClean="0"/>
              <a:t>Wszyscy </a:t>
            </a:r>
            <a:r>
              <a:rPr lang="pl-PL" sz="2000" dirty="0"/>
              <a:t>przebadani mieszkańcy zaznaczali odpowiedzi Tak i raczej Tak, za wyjątkiem jednej osoby, która nie </a:t>
            </a:r>
            <a:r>
              <a:rPr lang="pl-PL" sz="2000" dirty="0" smtClean="0"/>
              <a:t>do końca </a:t>
            </a:r>
            <a:r>
              <a:rPr lang="pl-PL" sz="2000" dirty="0"/>
              <a:t>wiedziała czy są opłaty za wykonanie usługi lub jaka jest </a:t>
            </a:r>
            <a:r>
              <a:rPr lang="pl-PL" sz="2000" dirty="0" smtClean="0"/>
              <a:t>wysokość </a:t>
            </a:r>
            <a:r>
              <a:rPr lang="pl-PL" sz="2000" dirty="0"/>
              <a:t>opłat. </a:t>
            </a:r>
          </a:p>
          <a:p>
            <a:pPr marL="388620" indent="-342900" algn="just"/>
            <a:endParaRPr lang="pl-PL" sz="2000" dirty="0" smtClean="0"/>
          </a:p>
          <a:p>
            <a:pPr algn="just"/>
            <a:endParaRPr lang="pl-PL" sz="2000" dirty="0"/>
          </a:p>
        </p:txBody>
      </p:sp>
      <p:pic>
        <p:nvPicPr>
          <p:cNvPr id="4" name="Picture 2" descr="C:\Documents and Settings\bok1\Ustawienia lokalne\Temporary Internet Files\Content.IE5\P9VBS34L\MC90031102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196579"/>
            <a:ext cx="1296144" cy="698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ymbol zastępczy zawartości 2"/>
          <p:cNvSpPr txBox="1">
            <a:spLocks/>
          </p:cNvSpPr>
          <p:nvPr/>
        </p:nvSpPr>
        <p:spPr>
          <a:xfrm>
            <a:off x="539552" y="620689"/>
            <a:ext cx="7920880" cy="7920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7741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00807"/>
            <a:ext cx="7571184" cy="4320479"/>
          </a:xfrm>
        </p:spPr>
        <p:txBody>
          <a:bodyPr>
            <a:normAutofit/>
          </a:bodyPr>
          <a:lstStyle/>
          <a:p>
            <a:pPr marL="388620" indent="-342900" algn="just"/>
            <a:r>
              <a:rPr lang="pl-PL" sz="2000" dirty="0"/>
              <a:t>Najbardziej zrozumiałą odpowiedzią jaką zaznaczali ankietowani, była odpowiedź na pytanie  gdzie można dokonać opłaty. </a:t>
            </a:r>
            <a:endParaRPr lang="pl-PL" sz="2000" dirty="0" smtClean="0"/>
          </a:p>
          <a:p>
            <a:pPr marL="45720" indent="0" algn="just">
              <a:buNone/>
            </a:pPr>
            <a:endParaRPr lang="pl-PL" sz="2000" dirty="0"/>
          </a:p>
          <a:p>
            <a:pPr marL="388620" indent="-342900" algn="just"/>
            <a:r>
              <a:rPr lang="pl-PL" sz="2000" dirty="0"/>
              <a:t>12 osób zaznaczyło odpowiedź Tak, co stanowi 86% czyli doskonale wiedzą, gdzie należy dokonać opłaty.</a:t>
            </a:r>
          </a:p>
          <a:p>
            <a:pPr marL="45720" indent="0" algn="just">
              <a:buNone/>
            </a:pPr>
            <a:endParaRPr lang="pl-PL" sz="2800" dirty="0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grpSp>
        <p:nvGrpSpPr>
          <p:cNvPr id="6" name="Grupa 5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7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9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1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300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3289" y="2132856"/>
            <a:ext cx="6512511" cy="3382312"/>
          </a:xfrm>
        </p:spPr>
        <p:txBody>
          <a:bodyPr/>
          <a:lstStyle/>
          <a:p>
            <a:r>
              <a:rPr lang="pl-PL" dirty="0" smtClean="0">
                <a:solidFill>
                  <a:schemeClr val="tx2">
                    <a:lumMod val="75000"/>
                  </a:schemeClr>
                </a:solidFill>
              </a:rPr>
              <a:t>Dziękuję za uwagę</a:t>
            </a:r>
            <a:br>
              <a:rPr lang="pl-PL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pl-PL" dirty="0">
                <a:solidFill>
                  <a:schemeClr val="tx2">
                    <a:lumMod val="75000"/>
                  </a:schemeClr>
                </a:solidFill>
              </a:rPr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2400" dirty="0" smtClean="0"/>
              <a:t>Alicja </a:t>
            </a:r>
            <a:r>
              <a:rPr lang="pl-PL" sz="2400" dirty="0" err="1" smtClean="0"/>
              <a:t>Sommertag</a:t>
            </a:r>
            <a:r>
              <a:rPr lang="pl-PL" sz="2400" dirty="0" smtClean="0"/>
              <a:t>- specjalista </a:t>
            </a:r>
            <a:br>
              <a:rPr lang="pl-PL" sz="2400" dirty="0" smtClean="0"/>
            </a:br>
            <a:r>
              <a:rPr lang="pl-PL" sz="2400" dirty="0" smtClean="0"/>
              <a:t>ds. obsługi klienta </a:t>
            </a:r>
            <a:r>
              <a:rPr lang="pl-PL" sz="2400" dirty="0" smtClean="0">
                <a:sym typeface="Wingdings" pitchFamily="2" charset="2"/>
              </a:rPr>
              <a:t> </a:t>
            </a:r>
            <a:endParaRPr lang="pl-PL" sz="2400" dirty="0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grpSp>
        <p:nvGrpSpPr>
          <p:cNvPr id="7" name="Grupa 6"/>
          <p:cNvGrpSpPr/>
          <p:nvPr/>
        </p:nvGrpSpPr>
        <p:grpSpPr>
          <a:xfrm>
            <a:off x="539552" y="179795"/>
            <a:ext cx="7996212" cy="1016784"/>
            <a:chOff x="539552" y="179795"/>
            <a:chExt cx="7996212" cy="1016784"/>
          </a:xfrm>
        </p:grpSpPr>
        <p:pic>
          <p:nvPicPr>
            <p:cNvPr id="8" name="Picture 2" descr="KAPITAL_LUDZKI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9795"/>
              <a:ext cx="1800200" cy="80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" descr="herb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556" y="369500"/>
              <a:ext cx="255588" cy="319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4" descr="UE+EFS_L-kolo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8264" y="306487"/>
              <a:ext cx="1587500" cy="530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Prostokąt 10"/>
            <p:cNvSpPr/>
            <p:nvPr/>
          </p:nvSpPr>
          <p:spPr>
            <a:xfrm>
              <a:off x="2987824" y="981135"/>
              <a:ext cx="3312368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800" dirty="0" smtClean="0"/>
                <a:t>   „</a:t>
              </a:r>
              <a:r>
                <a:rPr lang="pl-PL" sz="800" dirty="0"/>
                <a:t>CZŁOWIEK – NAJLEPSZA INWESTYCJA”.</a:t>
              </a:r>
            </a:p>
          </p:txBody>
        </p:sp>
      </p:grpSp>
      <p:sp>
        <p:nvSpPr>
          <p:cNvPr id="12" name="Symbol zastępczy stopki 4"/>
          <p:cNvSpPr txBox="1">
            <a:spLocks/>
          </p:cNvSpPr>
          <p:nvPr/>
        </p:nvSpPr>
        <p:spPr>
          <a:xfrm>
            <a:off x="457199" y="6021288"/>
            <a:ext cx="8075241" cy="648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l" defTabSz="914400" rtl="0" eaLnBrk="1" latinLnBrk="0" hangingPunct="1">
              <a:defRPr sz="11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800" dirty="0" smtClean="0"/>
              <a:t>PROJEKT Pt.: „ NOWOCZESNY URZĄD GMINY W SADKACH”.		                                                 NR UDA-POKL.05.02.01-06-024/09-00</a:t>
            </a:r>
          </a:p>
          <a:p>
            <a:r>
              <a:rPr lang="pl-PL" sz="800" dirty="0" smtClean="0"/>
              <a:t> </a:t>
            </a:r>
          </a:p>
          <a:p>
            <a:pPr algn="ctr"/>
            <a:r>
              <a:rPr lang="pl-PL" sz="800" dirty="0" smtClean="0"/>
              <a:t>DZIAŁANIE 5.2 WZMOCNIENIENIE POTENCJAŁU ADMINISTRACJI SAMORZĄDOWEJ PROGRAMU OPERACYJNEGO KAPITAŁ LUDZKI PROJEKT JEST WSPÓŁFINANSOWANY ZE ŚRODKÓW UNI EUROPEJSKIEJ W RAMACH EUROPEJSKIEGO FUNDUSZU SPOŁECZNEGO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58847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gaty">
  <a:themeElements>
    <a:clrScheme name="Bogaty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Bogaty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ogaty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9781</TotalTime>
  <Words>1050</Words>
  <Application>Microsoft Office PowerPoint</Application>
  <PresentationFormat>Pokaz na ekranie (4:3)</PresentationFormat>
  <Paragraphs>299</Paragraphs>
  <Slides>17</Slides>
  <Notes>17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18" baseType="lpstr">
      <vt:lpstr>Bogaty</vt:lpstr>
      <vt:lpstr>Nowoczesny Urząd Gminy w Sadkach</vt:lpstr>
      <vt:lpstr>Prezentacja programu PowerPoint</vt:lpstr>
      <vt:lpstr>Prezentacja programu PowerPoint</vt:lpstr>
      <vt:lpstr>Zdjęcia z otwarcia Urny ankietowej:</vt:lpstr>
      <vt:lpstr>Wyniki z monitorowania satysfakcji kobiet  ze świadczonych usług</vt:lpstr>
      <vt:lpstr>   </vt:lpstr>
      <vt:lpstr>Ogólne wyniki z monitorowania satysfakcji klientów  w UG Sadki</vt:lpstr>
      <vt:lpstr>Zadowolenie z funkcjonowania BOK</vt:lpstr>
      <vt:lpstr>Wyniki</vt:lpstr>
      <vt:lpstr>Prezentacja programu PowerPoint</vt:lpstr>
      <vt:lpstr>Monitorowanie ilości osób korzystających z BOK</vt:lpstr>
      <vt:lpstr>Kto korzysta z BOK?</vt:lpstr>
      <vt:lpstr>Monitorowanie oceny jasności i przejrzystości przekazu Karty Usługi dla Klienta, </vt:lpstr>
      <vt:lpstr>Prezentacja programu PowerPoint</vt:lpstr>
      <vt:lpstr>Wnioski</vt:lpstr>
      <vt:lpstr>Prezentacja programu PowerPoint</vt:lpstr>
      <vt:lpstr>Dziękuję za uwagę   Alicja Sommertag- specjalista  ds. obsługi klienta 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Nowoczesny Urząd Gminy w Sadkach</dc:title>
  <dc:creator>bok1</dc:creator>
  <cp:lastModifiedBy>bok1</cp:lastModifiedBy>
  <cp:revision>75</cp:revision>
  <cp:lastPrinted>2010-08-30T08:56:07Z</cp:lastPrinted>
  <dcterms:created xsi:type="dcterms:W3CDTF">2010-08-21T10:19:58Z</dcterms:created>
  <dcterms:modified xsi:type="dcterms:W3CDTF">2010-11-25T07:38:00Z</dcterms:modified>
</cp:coreProperties>
</file>