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34"/>
  </p:notes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87" r:id="rId9"/>
    <p:sldId id="262" r:id="rId10"/>
    <p:sldId id="284" r:id="rId11"/>
    <p:sldId id="263" r:id="rId12"/>
    <p:sldId id="264" r:id="rId13"/>
    <p:sldId id="265" r:id="rId14"/>
    <p:sldId id="288" r:id="rId15"/>
    <p:sldId id="266" r:id="rId16"/>
    <p:sldId id="267" r:id="rId17"/>
    <p:sldId id="268" r:id="rId18"/>
    <p:sldId id="269" r:id="rId19"/>
    <p:sldId id="270" r:id="rId20"/>
    <p:sldId id="272" r:id="rId21"/>
    <p:sldId id="273" r:id="rId22"/>
    <p:sldId id="275" r:id="rId23"/>
    <p:sldId id="274" r:id="rId24"/>
    <p:sldId id="276" r:id="rId25"/>
    <p:sldId id="289" r:id="rId26"/>
    <p:sldId id="277" r:id="rId27"/>
    <p:sldId id="278" r:id="rId28"/>
    <p:sldId id="280" r:id="rId29"/>
    <p:sldId id="281" r:id="rId30"/>
    <p:sldId id="282" r:id="rId31"/>
    <p:sldId id="283" r:id="rId32"/>
    <p:sldId id="286" r:id="rId3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5" autoAdjust="0"/>
  </p:normalViewPr>
  <p:slideViewPr>
    <p:cSldViewPr>
      <p:cViewPr varScale="1">
        <p:scale>
          <a:sx n="85" d="100"/>
          <a:sy n="85" d="100"/>
        </p:scale>
        <p:origin x="-11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007AF-53F2-4A4E-B876-B799A764E568}" type="datetimeFigureOut">
              <a:rPr lang="pl-PL" smtClean="0"/>
              <a:t>2010-08-23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5BD56-EBFF-4876-8E67-6EA38FCC15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890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25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09AD-4720-4B24-B8C7-23E309223843}" type="datetime1">
              <a:rPr lang="pl-PL" smtClean="0"/>
              <a:t>2010-08-23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30909-3C57-4D14-904F-F62A7C6310BF}" type="datetime1">
              <a:rPr lang="pl-PL" smtClean="0"/>
              <a:t>2010-08-23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00D8-2B9D-4113-BB65-FCB13256836B}" type="datetime1">
              <a:rPr lang="pl-PL" smtClean="0"/>
              <a:t>2010-08-23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C71A-0007-4BD9-AE85-2741629191F3}" type="datetime1">
              <a:rPr lang="pl-PL" smtClean="0"/>
              <a:t>2010-08-23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3B4E2-2DC7-4AB1-9B86-57A051DC7E59}" type="datetime1">
              <a:rPr lang="pl-PL" smtClean="0"/>
              <a:t>2010-08-23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19A26-15B8-4241-AECC-69A258613872}" type="datetime1">
              <a:rPr lang="pl-PL" smtClean="0"/>
              <a:t>2010-08-23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5BA4-59DF-47DE-88D0-108568D9A195}" type="datetime1">
              <a:rPr lang="pl-PL" smtClean="0"/>
              <a:t>2010-08-23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DFECF-D5C7-4EBB-A816-8B6FF0D38A03}" type="datetime1">
              <a:rPr lang="pl-PL" smtClean="0"/>
              <a:t>2010-08-23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008-34F0-4C5E-8831-9A545FF5351D}" type="datetime1">
              <a:rPr lang="pl-PL" smtClean="0"/>
              <a:t>2010-08-23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7D54-01CC-4E5A-88D3-06DD6C46B0C4}" type="datetime1">
              <a:rPr lang="pl-PL" smtClean="0"/>
              <a:t>2010-08-23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7DF4F-345B-484A-B1BB-434523DA0002}" type="datetime1">
              <a:rPr lang="pl-PL" smtClean="0"/>
              <a:t>2010-08-23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EC3E5E-70BD-4332-8EDA-CB1486FDE517}" type="datetime1">
              <a:rPr lang="pl-PL" smtClean="0"/>
              <a:t>2010-08-23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608703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Dobre praktyki stosowane przez Urząd Gminy Sadki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800" dirty="0" smtClean="0"/>
              <a:t>Nowoczesny Urząd Gminy w Sadkach</a:t>
            </a:r>
            <a:endParaRPr lang="pl-PL" sz="4800" dirty="0"/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484784"/>
            <a:ext cx="3600400" cy="14401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199" y="6021288"/>
            <a:ext cx="8075241" cy="648072"/>
          </a:xfrm>
        </p:spPr>
        <p:txBody>
          <a:bodyPr/>
          <a:lstStyle/>
          <a:p>
            <a:r>
              <a:rPr lang="pl-PL" sz="800" dirty="0"/>
              <a:t>PROJEKT Pt.: „ NOWOCZESNY URZĄD GMINY W SADKACH”.		</a:t>
            </a:r>
            <a:r>
              <a:rPr lang="pl-PL" sz="800" dirty="0" smtClean="0"/>
              <a:t>                                                 NR </a:t>
            </a:r>
            <a:r>
              <a:rPr lang="pl-PL" sz="800" dirty="0"/>
              <a:t>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</a:t>
            </a:r>
            <a:r>
              <a:rPr lang="pl-PL" sz="800" dirty="0" smtClean="0"/>
              <a:t>SAMORZĄDOWEJ PROGRAMU </a:t>
            </a:r>
            <a:r>
              <a:rPr lang="pl-PL" sz="800" dirty="0"/>
              <a:t>OPERACYJNEGO KAPITAŁ </a:t>
            </a:r>
            <a:r>
              <a:rPr lang="pl-PL" sz="800" dirty="0" smtClean="0"/>
              <a:t>LUDZKI PROJEKT </a:t>
            </a:r>
            <a:r>
              <a:rPr lang="pl-PL" sz="800" dirty="0"/>
              <a:t>JEST WSPÓŁFINANSOWANY ZE ŚRODKÓW UNI </a:t>
            </a:r>
            <a:r>
              <a:rPr lang="pl-PL" sz="800" dirty="0" smtClean="0"/>
              <a:t>EUROPEJSKIEJ W </a:t>
            </a:r>
            <a:r>
              <a:rPr lang="pl-PL" sz="800" dirty="0"/>
              <a:t>RAMACH EUROPEJSKIEGO FUNDUSZU SPOŁECZNEGO</a:t>
            </a:r>
          </a:p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1026" name="Picture 2" descr="KAPITAL_LUDZK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 descr="herb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 descr="UE+EFS_L-kolo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177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3000" y="1340768"/>
            <a:ext cx="6400800" cy="3888432"/>
          </a:xfrm>
        </p:spPr>
        <p:txBody>
          <a:bodyPr/>
          <a:lstStyle/>
          <a:p>
            <a:r>
              <a:rPr lang="pl-PL" dirty="0" smtClean="0"/>
              <a:t>Utworzenie Biura Obsługi Klienta,</a:t>
            </a:r>
          </a:p>
          <a:p>
            <a:endParaRPr lang="pl-PL" dirty="0" smtClean="0"/>
          </a:p>
          <a:p>
            <a:r>
              <a:rPr lang="pl-PL" dirty="0" smtClean="0"/>
              <a:t>Opracowanie i wdrożenie katalogu usług świadczonych w UG Sadki,</a:t>
            </a:r>
          </a:p>
          <a:p>
            <a:endParaRPr lang="pl-PL" dirty="0" smtClean="0"/>
          </a:p>
          <a:p>
            <a:r>
              <a:rPr lang="pl-PL" dirty="0" smtClean="0"/>
              <a:t>Monitorowanie satysfakcji klientów z jakości usług w UG Sadki.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147249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sz="800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918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Biuro Obsługi </a:t>
            </a:r>
            <a:r>
              <a:rPr lang="pl-PL" dirty="0"/>
              <a:t>K</a:t>
            </a:r>
            <a:r>
              <a:rPr lang="pl-PL" dirty="0" smtClean="0"/>
              <a:t>lienta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/>
              <a:t>Cel utworzenia</a:t>
            </a:r>
            <a:r>
              <a:rPr lang="pl-PL" dirty="0" smtClean="0"/>
              <a:t>:</a:t>
            </a:r>
          </a:p>
          <a:p>
            <a:r>
              <a:rPr lang="pl-PL" dirty="0" smtClean="0"/>
              <a:t>zapewnienie profesjonalnej obsługi klientów korzystających z usług świadczonych przez urząd Gminy,</a:t>
            </a:r>
          </a:p>
          <a:p>
            <a:r>
              <a:rPr lang="pl-PL" dirty="0" smtClean="0"/>
              <a:t>usprawnienie pracy w urzędzie,</a:t>
            </a:r>
          </a:p>
          <a:p>
            <a:r>
              <a:rPr lang="pl-PL" dirty="0" smtClean="0"/>
              <a:t> zmiana wizerunku urzędu na bardziej dostępne i przyjazne dla mieszkańców.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147249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68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Zakres działania BOK: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7744" y="1340768"/>
            <a:ext cx="6400800" cy="3600400"/>
          </a:xfrm>
        </p:spPr>
        <p:txBody>
          <a:bodyPr>
            <a:normAutofit fontScale="32500" lnSpcReduction="20000"/>
          </a:bodyPr>
          <a:lstStyle/>
          <a:p>
            <a:r>
              <a:rPr lang="pl-PL" sz="6700" dirty="0"/>
              <a:t>udzielanie informacji o:</a:t>
            </a:r>
            <a:br>
              <a:rPr lang="pl-PL" sz="6700" dirty="0"/>
            </a:br>
            <a:r>
              <a:rPr lang="pl-PL" sz="6700" dirty="0"/>
              <a:t>	a) miejscu, sposobie i terminie załatwiania </a:t>
            </a:r>
            <a:r>
              <a:rPr lang="pl-PL" sz="6700" dirty="0" smtClean="0"/>
              <a:t>    spraw </a:t>
            </a:r>
            <a:r>
              <a:rPr lang="pl-PL" sz="6700" dirty="0"/>
              <a:t>w Urzędzie,</a:t>
            </a:r>
            <a:br>
              <a:rPr lang="pl-PL" sz="6700" dirty="0"/>
            </a:br>
            <a:r>
              <a:rPr lang="pl-PL" sz="6700" dirty="0"/>
              <a:t>	b) strukturze Urzędu,</a:t>
            </a:r>
            <a:br>
              <a:rPr lang="pl-PL" sz="6700" dirty="0"/>
            </a:br>
            <a:r>
              <a:rPr lang="pl-PL" sz="6700" dirty="0"/>
              <a:t>	c) jednostkach organizacyjnych Urzędu,</a:t>
            </a:r>
            <a:br>
              <a:rPr lang="pl-PL" sz="6700" dirty="0"/>
            </a:br>
            <a:r>
              <a:rPr lang="pl-PL" sz="6700" dirty="0"/>
              <a:t>	d) uchwałach Rady, </a:t>
            </a:r>
            <a:endParaRPr lang="pl-PL" sz="6700" dirty="0" smtClean="0"/>
          </a:p>
          <a:p>
            <a:r>
              <a:rPr lang="pl-PL" sz="6700" dirty="0" smtClean="0"/>
              <a:t>wydawanie </a:t>
            </a:r>
            <a:r>
              <a:rPr lang="pl-PL" sz="6700" dirty="0"/>
              <a:t>druków i formularzy niezbędnych do załatwienia spraw w poszczególnych referatach Urzędu oraz uzyskanie pomocy w ich </a:t>
            </a:r>
            <a:r>
              <a:rPr lang="pl-PL" sz="6700" dirty="0" smtClean="0"/>
              <a:t>wypełnieniu,</a:t>
            </a:r>
          </a:p>
          <a:p>
            <a:endParaRPr lang="pl-PL" sz="6700" dirty="0"/>
          </a:p>
          <a:p>
            <a:endParaRPr lang="pl-PL" sz="6700" dirty="0" smtClean="0"/>
          </a:p>
          <a:p>
            <a:endParaRPr lang="pl-PL" sz="6700" dirty="0"/>
          </a:p>
          <a:p>
            <a:endParaRPr lang="pl-PL" sz="6700" dirty="0" smtClean="0"/>
          </a:p>
          <a:p>
            <a:endParaRPr lang="pl-PL" sz="6700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147249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90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Zakres działania BOK: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15616" y="1268760"/>
            <a:ext cx="6400800" cy="3474720"/>
          </a:xfrm>
        </p:spPr>
        <p:txBody>
          <a:bodyPr/>
          <a:lstStyle/>
          <a:p>
            <a:r>
              <a:rPr lang="pl-PL" dirty="0" smtClean="0"/>
              <a:t>przyjmowanie  pism wpływających do Urzędu, </a:t>
            </a:r>
          </a:p>
          <a:p>
            <a:r>
              <a:rPr lang="pl-PL" dirty="0" smtClean="0"/>
              <a:t>udzielanie informacji na temat załatwianych spraw w Urzędzie,</a:t>
            </a:r>
          </a:p>
          <a:p>
            <a:r>
              <a:rPr lang="pl-PL" dirty="0" smtClean="0"/>
              <a:t>umożliwianie klientom dostępu do przepisów prawnych,</a:t>
            </a:r>
          </a:p>
          <a:p>
            <a:r>
              <a:rPr lang="pl-PL" dirty="0" smtClean="0"/>
              <a:t>mierzenie satysfakcji klientów z  jakości  usług UG Sadki,</a:t>
            </a:r>
          </a:p>
          <a:p>
            <a:pPr marL="0" indent="0">
              <a:buNone/>
            </a:pP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219257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558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Kto korzysta z BOK?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827584" y="1340768"/>
            <a:ext cx="7859216" cy="3600400"/>
          </a:xfrm>
        </p:spPr>
        <p:txBody>
          <a:bodyPr/>
          <a:lstStyle/>
          <a:p>
            <a:pPr marL="45720" indent="0">
              <a:buNone/>
            </a:pPr>
            <a:endParaRPr lang="pl-PL" dirty="0"/>
          </a:p>
          <a:p>
            <a:r>
              <a:rPr lang="pl-PL" dirty="0" smtClean="0"/>
              <a:t>Mieszkańcy Gminy Sadki,</a:t>
            </a:r>
          </a:p>
          <a:p>
            <a:pPr marL="45720" indent="0">
              <a:buNone/>
            </a:pPr>
            <a:endParaRPr lang="pl-PL" dirty="0" smtClean="0"/>
          </a:p>
          <a:p>
            <a:r>
              <a:rPr lang="pl-PL" dirty="0" smtClean="0"/>
              <a:t>Najczęściej są to rolnicy, przedsiębiorcy oraz osoby niepełnosprawne,</a:t>
            </a:r>
          </a:p>
          <a:p>
            <a:pPr marL="45720" indent="0">
              <a:buNone/>
            </a:pPr>
            <a:endParaRPr lang="pl-PL" dirty="0" smtClean="0"/>
          </a:p>
          <a:p>
            <a:r>
              <a:rPr lang="pl-PL" dirty="0" smtClean="0"/>
              <a:t>Osoby spoza terenu naszej Gminy, </a:t>
            </a:r>
          </a:p>
          <a:p>
            <a:endParaRPr lang="pl-PL" dirty="0"/>
          </a:p>
        </p:txBody>
      </p:sp>
      <p:pic>
        <p:nvPicPr>
          <p:cNvPr id="4" name="Picture 2" descr="C:\Documents and Settings\bok1\Ustawienia lokalne\Temporary Internet Files\Content.IE5\M4Y4RYYL\MC9000159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571" y="1486683"/>
            <a:ext cx="1680667" cy="98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219257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57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Etapy powstawania biura: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95536" y="1215453"/>
            <a:ext cx="8229600" cy="5361459"/>
          </a:xfrm>
        </p:spPr>
        <p:txBody>
          <a:bodyPr/>
          <a:lstStyle/>
          <a:p>
            <a:r>
              <a:rPr lang="pl-PL" dirty="0"/>
              <a:t>BOK </a:t>
            </a:r>
            <a:r>
              <a:rPr lang="pl-PL" dirty="0" smtClean="0"/>
              <a:t>powstał w ramach projektu „Nowoczesny Urząd Gminy w Sadkach”, dofinansowanego z Europejskiego </a:t>
            </a:r>
            <a:r>
              <a:rPr lang="pl-PL" dirty="0"/>
              <a:t>Funduszu Społecznego w ramach </a:t>
            </a:r>
            <a:r>
              <a:rPr lang="pl-PL" dirty="0" smtClean="0"/>
              <a:t>Programu </a:t>
            </a:r>
            <a:r>
              <a:rPr lang="pl-PL" dirty="0"/>
              <a:t>Operacyjnego Kapitał </a:t>
            </a:r>
            <a:r>
              <a:rPr lang="pl-PL" dirty="0" smtClean="0"/>
              <a:t>Ludzki,</a:t>
            </a:r>
          </a:p>
          <a:p>
            <a:r>
              <a:rPr lang="pl-PL" dirty="0"/>
              <a:t>BOK znajduje się na parterze, w biurze nr 3 w  budynku UG w </a:t>
            </a:r>
            <a:r>
              <a:rPr lang="pl-PL" dirty="0" smtClean="0"/>
              <a:t>Sadkach,</a:t>
            </a:r>
          </a:p>
          <a:p>
            <a:r>
              <a:rPr lang="pl-PL" dirty="0"/>
              <a:t>Od 11 maja zatrudniono pracownika, a wraz z zatrudnieniem biuro </a:t>
            </a:r>
            <a:r>
              <a:rPr lang="pl-PL" dirty="0" smtClean="0"/>
              <a:t>rozpoczęło funkcjonowanie</a:t>
            </a:r>
            <a:r>
              <a:rPr lang="pl-PL" dirty="0"/>
              <a:t>. 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075241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11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Zdjecia\2010\2010_08_02_BOK\DSC0317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3275459" cy="245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ymbol zastępczy zawartości 5"/>
          <p:cNvPicPr>
            <a:picLocks noGrp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092" y="1484784"/>
            <a:ext cx="3099668" cy="2736477"/>
          </a:xfrm>
          <a:prstGeom prst="rect">
            <a:avLst/>
          </a:prstGeom>
          <a:noFill/>
        </p:spPr>
      </p:pic>
      <p:pic>
        <p:nvPicPr>
          <p:cNvPr id="7" name="Obraz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84984"/>
            <a:ext cx="3673760" cy="2520280"/>
          </a:xfrm>
          <a:prstGeom prst="rect">
            <a:avLst/>
          </a:prstGeom>
          <a:noFill/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219257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8" name="Grupa 7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9" name="Picture 2" descr="KAPITAL_LUDZKI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herb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 descr="UE+EFS_L-kolor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7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Etapy powstawania biura: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7744" y="1182640"/>
            <a:ext cx="6400800" cy="3474720"/>
          </a:xfrm>
        </p:spPr>
        <p:txBody>
          <a:bodyPr>
            <a:normAutofit/>
          </a:bodyPr>
          <a:lstStyle/>
          <a:p>
            <a:r>
              <a:rPr lang="pl-PL" dirty="0" smtClean="0"/>
              <a:t>Zaadoptowanie pomieszczenia przez wstawienie wcześniej zakupionych krzeseł i stolika dla klienta,</a:t>
            </a:r>
          </a:p>
          <a:p>
            <a:r>
              <a:rPr lang="pl-PL" dirty="0" smtClean="0"/>
              <a:t>Zawieszenie godła, tablic korkowych oraz zamontowanie rolet okiennych,</a:t>
            </a:r>
          </a:p>
          <a:p>
            <a:r>
              <a:rPr lang="pl-PL" dirty="0" smtClean="0"/>
              <a:t>Zakup i wstawienie mebli biurowych,</a:t>
            </a:r>
          </a:p>
          <a:p>
            <a:r>
              <a:rPr lang="pl-PL" dirty="0" smtClean="0"/>
              <a:t>Zakup i wyposażenie biura w sprzęt komputerowy, </a:t>
            </a: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003233" cy="365125"/>
          </a:xfrm>
        </p:spPr>
        <p:txBody>
          <a:bodyPr/>
          <a:lstStyle/>
          <a:p>
            <a:endParaRPr lang="pl-PL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0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047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9" y="4077072"/>
            <a:ext cx="2664295" cy="1438096"/>
          </a:xfrm>
        </p:spPr>
        <p:txBody>
          <a:bodyPr/>
          <a:lstStyle/>
          <a:p>
            <a:r>
              <a:rPr lang="pl-PL" sz="2400" dirty="0" smtClean="0"/>
              <a:t>Biuro Obsługi Klienta</a:t>
            </a:r>
            <a:endParaRPr lang="pl-PL" sz="2400" dirty="0"/>
          </a:p>
        </p:txBody>
      </p:sp>
      <p:pic>
        <p:nvPicPr>
          <p:cNvPr id="6" name="Symbol zastępczy zawartości 5" descr="F:\Zdjecia\2010\2010_07_14_BOK\DSC03041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1412776"/>
            <a:ext cx="3600400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ymbol zastępczy zawartości 4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960" y="3212976"/>
            <a:ext cx="3600400" cy="2376264"/>
          </a:xfrm>
          <a:prstGeom prst="rect">
            <a:avLst/>
          </a:prstGeom>
          <a:noFill/>
        </p:spPr>
      </p:pic>
      <p:pic>
        <p:nvPicPr>
          <p:cNvPr id="7" name="Picture 2" descr="F:\Zdjecia\2010\2010_07_14_BOK\DSC03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500" y="1412776"/>
            <a:ext cx="1728192" cy="188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075241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8" name="Grupa 7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9" name="Picture 2" descr="KAPITAL_LUDZKI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herb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 descr="UE+EFS_L-kolor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207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Utworzenie kącika dla dzieci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l-PL" dirty="0" smtClean="0"/>
          </a:p>
          <a:p>
            <a:pPr marL="45720" indent="0" algn="just">
              <a:buNone/>
            </a:pPr>
            <a:r>
              <a:rPr lang="pl-PL" dirty="0" smtClean="0"/>
              <a:t>Od 30 lipca funkcjonuje kącik dla dzieci, w którym najmłodsi mieszkańcy Gminy Sadki mogą pobawić się zabawkami zakupionymi z projektu „Nowoczesny Urząd Gminy Sadki” dofinansowanemu z Unii Europejskiej w ramach Programu Operacyjnego Kapitał Ludzki.</a:t>
            </a:r>
            <a:br>
              <a:rPr lang="pl-PL" dirty="0" smtClean="0"/>
            </a:br>
            <a:endParaRPr lang="pl-PL" dirty="0" smtClean="0"/>
          </a:p>
          <a:p>
            <a:endParaRPr lang="pl-PL" dirty="0"/>
          </a:p>
        </p:txBody>
      </p:sp>
      <p:pic>
        <p:nvPicPr>
          <p:cNvPr id="4098" name="Picture 2" descr="C:\Documents and Settings\bok1\Ustawienia lokalne\Temporary Internet Files\Content.IE5\OFD0LNQ9\MC90025086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1868032" cy="172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075241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15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F:\Zdjecia\2010\2010_08_02_BOK\DSC03171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51" y="1556792"/>
            <a:ext cx="4608512" cy="2988449"/>
          </a:xfrm>
        </p:spPr>
      </p:pic>
      <p:sp>
        <p:nvSpPr>
          <p:cNvPr id="6" name="Symbol zastępczy zawartości 5"/>
          <p:cNvSpPr>
            <a:spLocks noGrp="1"/>
          </p:cNvSpPr>
          <p:nvPr>
            <p:ph sz="quarter" idx="14"/>
          </p:nvPr>
        </p:nvSpPr>
        <p:spPr>
          <a:xfrm>
            <a:off x="1259632" y="4725144"/>
            <a:ext cx="6660216" cy="12961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l-PL" sz="2400" dirty="0"/>
              <a:t>Należy pamiętać, </a:t>
            </a:r>
            <a:r>
              <a:rPr lang="pl-PL" sz="2400" dirty="0" smtClean="0"/>
              <a:t>że dzieci </a:t>
            </a:r>
            <a:r>
              <a:rPr lang="pl-PL" sz="2400" dirty="0"/>
              <a:t>to najmłodsi obywatele, którzy kiedyś będą korzystali z usług urzędu, zatem kącik to edukacja obywatelska dzieci. </a:t>
            </a:r>
            <a:endParaRPr lang="pl-PL" dirty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075241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92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3289" y="4653136"/>
            <a:ext cx="6512511" cy="1080120"/>
          </a:xfrm>
        </p:spPr>
        <p:txBody>
          <a:bodyPr/>
          <a:lstStyle/>
          <a:p>
            <a:r>
              <a:rPr lang="pl-PL" dirty="0" smtClean="0"/>
              <a:t>Katalog usług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15616" y="1268760"/>
            <a:ext cx="6400800" cy="384960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l-PL" sz="4600" dirty="0"/>
              <a:t>Wprowadzenie katalogu usług ma na celu usprawnienie pracy w Urzędzie Gminy Sadki oraz poprawy obsługi klienta w </a:t>
            </a:r>
            <a:r>
              <a:rPr lang="pl-PL" sz="4600" dirty="0" smtClean="0"/>
              <a:t>urzędzie,</a:t>
            </a:r>
          </a:p>
          <a:p>
            <a:pPr algn="just"/>
            <a:endParaRPr lang="pl-PL" sz="4600" dirty="0"/>
          </a:p>
          <a:p>
            <a:r>
              <a:rPr lang="pl-PL" sz="4600" dirty="0"/>
              <a:t>Urząd Gminy w </a:t>
            </a:r>
            <a:r>
              <a:rPr lang="pl-PL" sz="4600" dirty="0" smtClean="0"/>
              <a:t>Sadkach obecnie </a:t>
            </a:r>
            <a:r>
              <a:rPr lang="pl-PL" sz="4600" dirty="0"/>
              <a:t>świadczy </a:t>
            </a:r>
            <a:r>
              <a:rPr lang="pl-PL" sz="4600" dirty="0" smtClean="0"/>
              <a:t>68 </a:t>
            </a:r>
            <a:r>
              <a:rPr lang="pl-PL" sz="4600" dirty="0"/>
              <a:t>usług dostępnych dla </a:t>
            </a:r>
            <a:r>
              <a:rPr lang="pl-PL" sz="4600" dirty="0" smtClean="0"/>
              <a:t>klientów, </a:t>
            </a:r>
            <a:endParaRPr lang="pl-PL" sz="4600" dirty="0"/>
          </a:p>
          <a:p>
            <a:endParaRPr lang="pl-PL" sz="4600" dirty="0" smtClean="0"/>
          </a:p>
          <a:p>
            <a:r>
              <a:rPr lang="pl-PL" sz="4600" dirty="0" smtClean="0"/>
              <a:t>Katalog </a:t>
            </a:r>
            <a:r>
              <a:rPr lang="pl-PL" sz="4600" dirty="0"/>
              <a:t>zawiera informacje, które są niezbędne do załatwienia sprawy w </a:t>
            </a:r>
            <a:r>
              <a:rPr lang="pl-PL" sz="4600" dirty="0" smtClean="0"/>
              <a:t>Urzędzie,</a:t>
            </a:r>
          </a:p>
          <a:p>
            <a:endParaRPr lang="pl-PL" sz="4600" dirty="0"/>
          </a:p>
          <a:p>
            <a:pPr marL="45720" indent="0">
              <a:buNone/>
            </a:pPr>
            <a:endParaRPr lang="pl-PL" sz="4600" dirty="0" smtClean="0"/>
          </a:p>
          <a:p>
            <a:endParaRPr lang="pl-PL" dirty="0"/>
          </a:p>
        </p:txBody>
      </p:sp>
      <p:pic>
        <p:nvPicPr>
          <p:cNvPr id="4" name="Picture 2" descr="C:\Documents and Settings\bok1\Ustawienia lokalne\Temporary Internet Files\Content.IE5\P9VBS34L\MC90031102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93096"/>
            <a:ext cx="1890065" cy="101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499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5400599" cy="365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a 3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5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rostokąt 7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0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1" name="Symbol zastępczy stopki 4"/>
          <p:cNvSpPr txBox="1">
            <a:spLocks/>
          </p:cNvSpPr>
          <p:nvPr/>
        </p:nvSpPr>
        <p:spPr>
          <a:xfrm>
            <a:off x="609599" y="61736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26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95536" y="1160338"/>
            <a:ext cx="8229600" cy="4644925"/>
          </a:xfrm>
        </p:spPr>
        <p:txBody>
          <a:bodyPr>
            <a:normAutofit/>
          </a:bodyPr>
          <a:lstStyle/>
          <a:p>
            <a:r>
              <a:rPr lang="pl-PL" dirty="0" smtClean="0"/>
              <a:t>Karty usług dostępne są w formie papierowej w Biurze Obsługi Klienta,</a:t>
            </a:r>
          </a:p>
          <a:p>
            <a:endParaRPr lang="pl-PL" dirty="0" smtClean="0"/>
          </a:p>
          <a:p>
            <a:r>
              <a:rPr lang="pl-PL" dirty="0" smtClean="0"/>
              <a:t> Usługi wykonywane są przez poszczególne referaty i samodzielne stanowiska,</a:t>
            </a:r>
          </a:p>
          <a:p>
            <a:endParaRPr lang="pl-PL" dirty="0" smtClean="0"/>
          </a:p>
          <a:p>
            <a:r>
              <a:rPr lang="pl-PL" dirty="0"/>
              <a:t>Na każdej karcie informacyjnej zamieszczone jest logo urzędu, herb </a:t>
            </a:r>
            <a:r>
              <a:rPr lang="pl-PL" dirty="0" smtClean="0"/>
              <a:t>gminy oraz dane teleadresowe, </a:t>
            </a:r>
          </a:p>
          <a:p>
            <a:pPr marL="45720" indent="0">
              <a:buNone/>
            </a:pPr>
            <a:endParaRPr lang="pl-PL" dirty="0" smtClean="0"/>
          </a:p>
          <a:p>
            <a:r>
              <a:rPr lang="pl-PL" sz="2400" dirty="0"/>
              <a:t>Każda usługa opatrzona jest symbolem referatu i kolejnym numerem sprawy,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147249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1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57200" y="1484784"/>
            <a:ext cx="8229600" cy="4392487"/>
          </a:xfrm>
        </p:spPr>
        <p:txBody>
          <a:bodyPr>
            <a:normAutofit fontScale="92500" lnSpcReduction="20000"/>
          </a:bodyPr>
          <a:lstStyle/>
          <a:p>
            <a:r>
              <a:rPr lang="pl-PL" sz="2400" dirty="0" smtClean="0"/>
              <a:t>Każda z kart zawiera takie informacje jak:</a:t>
            </a:r>
          </a:p>
          <a:p>
            <a:pPr lvl="2"/>
            <a:r>
              <a:rPr lang="pl-PL" sz="2400" dirty="0" smtClean="0"/>
              <a:t>podstawa prawna,</a:t>
            </a:r>
          </a:p>
          <a:p>
            <a:pPr lvl="2"/>
            <a:r>
              <a:rPr lang="pl-PL" sz="2400" dirty="0" smtClean="0"/>
              <a:t>wymagane dokumenty,</a:t>
            </a:r>
          </a:p>
          <a:p>
            <a:pPr lvl="2"/>
            <a:r>
              <a:rPr lang="pl-PL" sz="2400" dirty="0" smtClean="0"/>
              <a:t>opłaty,</a:t>
            </a:r>
          </a:p>
          <a:p>
            <a:pPr lvl="2"/>
            <a:r>
              <a:rPr lang="pl-PL" sz="2400" dirty="0" smtClean="0"/>
              <a:t>termin  i sposób załatwienia sprawy,  </a:t>
            </a:r>
          </a:p>
          <a:p>
            <a:pPr lvl="2"/>
            <a:r>
              <a:rPr lang="pl-PL" sz="2400" dirty="0" smtClean="0"/>
              <a:t>osoba odpowiedzialna merytorycznie za usługę oraz osoba do kontaktu,</a:t>
            </a:r>
          </a:p>
          <a:p>
            <a:pPr lvl="2"/>
            <a:r>
              <a:rPr lang="pl-PL" sz="2400" dirty="0" smtClean="0"/>
              <a:t>tryb odwoławczy,</a:t>
            </a:r>
          </a:p>
          <a:p>
            <a:pPr lvl="2"/>
            <a:r>
              <a:rPr lang="pl-PL" sz="2400" dirty="0"/>
              <a:t>m</a:t>
            </a:r>
            <a:r>
              <a:rPr lang="pl-PL" sz="2400" dirty="0" smtClean="0"/>
              <a:t>iejsce składania dokumentów,</a:t>
            </a:r>
          </a:p>
          <a:p>
            <a:pPr lvl="2"/>
            <a:r>
              <a:rPr lang="pl-PL" sz="2400" dirty="0"/>
              <a:t>s</a:t>
            </a:r>
            <a:r>
              <a:rPr lang="pl-PL" sz="2400" dirty="0" smtClean="0"/>
              <a:t>posób załatwienia usługi,</a:t>
            </a:r>
          </a:p>
          <a:p>
            <a:pPr lvl="2"/>
            <a:r>
              <a:rPr lang="pl-PL" sz="2400" dirty="0" smtClean="0"/>
              <a:t>godziny otwarcia Urzędu,</a:t>
            </a:r>
          </a:p>
          <a:p>
            <a:endParaRPr lang="pl-PL" dirty="0"/>
          </a:p>
        </p:txBody>
      </p:sp>
      <p:pic>
        <p:nvPicPr>
          <p:cNvPr id="4" name="Picture 2" descr="C:\Documents and Settings\bok1\Ustawienia lokalne\Temporary Internet Files\Content.IE5\P9VBS34L\MC90031102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586" y="1772816"/>
            <a:ext cx="1890065" cy="101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075241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sz="800" dirty="0"/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971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57200" y="1124744"/>
            <a:ext cx="8229600" cy="4752527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pl-PL" dirty="0"/>
          </a:p>
          <a:p>
            <a:pPr marL="45720" indent="0" algn="just">
              <a:buNone/>
            </a:pPr>
            <a:endParaRPr lang="pl-PL" dirty="0"/>
          </a:p>
          <a:p>
            <a:pPr algn="just"/>
            <a:r>
              <a:rPr lang="pl-PL" dirty="0" smtClean="0"/>
              <a:t>Standardy usługi są przedstawiane w takim miejscu jak Biuro Obsługi Klienta, gdzie mieszkańcy mogą przejrzeć i zapoznać się z poszczególnymi kartami, </a:t>
            </a:r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/>
              <a:t>Karty usług stanowią jednostronne deklaracje ze strony instytucji sektora publicznego, w której organizacja w odniesieniu do swoich zastrzeżonych prawnie zadań zobowiązała się do zachowania szeregu standardów swoich usług, a następnie opublikowała te standardy.   </a:t>
            </a:r>
          </a:p>
          <a:p>
            <a:pPr algn="just"/>
            <a:endParaRPr lang="pl-PL" dirty="0"/>
          </a:p>
        </p:txBody>
      </p:sp>
      <p:pic>
        <p:nvPicPr>
          <p:cNvPr id="4" name="Picture 2" descr="C:\Documents and Settings\bok1\Ustawienia lokalne\Temporary Internet Files\Content.IE5\P9VBS34L\MC90031102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727" y="2759399"/>
            <a:ext cx="1296144" cy="69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199" y="6172200"/>
            <a:ext cx="8219257" cy="365125"/>
          </a:xfrm>
        </p:spPr>
        <p:txBody>
          <a:bodyPr/>
          <a:lstStyle/>
          <a:p>
            <a:r>
              <a:rPr lang="pl-PL" sz="800" dirty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/>
              <a:t> </a:t>
            </a:r>
          </a:p>
          <a:p>
            <a:pPr algn="ctr"/>
            <a:r>
              <a:rPr lang="pl-PL" sz="800" dirty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539552" y="620689"/>
            <a:ext cx="7920880" cy="792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741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57200" y="1196579"/>
            <a:ext cx="8229600" cy="4824708"/>
          </a:xfrm>
        </p:spPr>
        <p:txBody>
          <a:bodyPr>
            <a:normAutofit/>
          </a:bodyPr>
          <a:lstStyle/>
          <a:p>
            <a:pPr algn="just"/>
            <a:r>
              <a:rPr lang="pl-PL" dirty="0" smtClean="0"/>
              <a:t>Należy </a:t>
            </a:r>
            <a:r>
              <a:rPr lang="pl-PL" dirty="0"/>
              <a:t>dopilnować, aby standardy były dostępne dla klientów w momencie, kiedy prawdopodobnie najbardziej ich potrzebują. </a:t>
            </a:r>
            <a:endParaRPr lang="pl-PL" dirty="0" smtClean="0"/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Klient </a:t>
            </a:r>
            <a:r>
              <a:rPr lang="pl-PL" dirty="0"/>
              <a:t>musi wiedzieć, czego może oczekiwać i do czego może rościć pretensje. </a:t>
            </a:r>
            <a:endParaRPr lang="pl-PL" dirty="0" smtClean="0"/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Dobra </a:t>
            </a:r>
            <a:r>
              <a:rPr lang="pl-PL" dirty="0"/>
              <a:t>informacja na temat oczekiwanej przez klienta usługi przyczynia </a:t>
            </a:r>
            <a:r>
              <a:rPr lang="pl-PL" dirty="0" smtClean="0"/>
              <a:t>się </a:t>
            </a:r>
            <a:r>
              <a:rPr lang="pl-PL" dirty="0"/>
              <a:t>do uzyskania satysfakcji z tej usługi. </a:t>
            </a:r>
            <a:endParaRPr lang="pl-PL" dirty="0" smtClean="0"/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Zatem </a:t>
            </a:r>
            <a:r>
              <a:rPr lang="pl-PL" dirty="0"/>
              <a:t>zaleca się, aby klienci byli informowani w łatwy i zrozumiały </a:t>
            </a:r>
            <a:r>
              <a:rPr lang="pl-PL" dirty="0" smtClean="0"/>
              <a:t>sposób.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300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653136"/>
            <a:ext cx="7766248" cy="1143000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Jasność treści i przejrzystość przekazu karty usługi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49847" y="1196579"/>
            <a:ext cx="8229600" cy="3528392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J</a:t>
            </a:r>
            <a:r>
              <a:rPr lang="pl-PL" dirty="0" smtClean="0"/>
              <a:t>ednym </a:t>
            </a:r>
            <a:r>
              <a:rPr lang="pl-PL" dirty="0"/>
              <a:t>z elementarnych warunków skuteczności procesu dostarczania usług publicznych jest uzyskiwanie systematycznego wglądu w zakres i poziom zaspokojenia potrzeb społeczności lokalnej. </a:t>
            </a:r>
            <a:endParaRPr lang="pl-PL" dirty="0" smtClean="0"/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Bez </a:t>
            </a:r>
            <a:r>
              <a:rPr lang="pl-PL" dirty="0"/>
              <a:t>tego rodzaju informacji zwrotnej w istocie jest niemożliwe efektywne planowanie działalności jednostek samorządowych ani też jej bieżące korygowanie, co więcej, w znacznej mierze zagrożone jest skuteczne wypełnianie przez te jednostki </a:t>
            </a:r>
            <a:r>
              <a:rPr lang="pl-PL" dirty="0" smtClean="0"/>
              <a:t>przypisanej </a:t>
            </a:r>
            <a:r>
              <a:rPr lang="pl-PL" dirty="0"/>
              <a:t>im misji społecznej.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371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3289" y="4725144"/>
            <a:ext cx="6512511" cy="1152128"/>
          </a:xfrm>
        </p:spPr>
        <p:txBody>
          <a:bodyPr/>
          <a:lstStyle/>
          <a:p>
            <a:r>
              <a:rPr lang="pl-PL" sz="4000" dirty="0" smtClean="0"/>
              <a:t>Kwestionariusz</a:t>
            </a:r>
            <a:r>
              <a:rPr lang="pl-PL" dirty="0" smtClean="0"/>
              <a:t> </a:t>
            </a:r>
            <a:r>
              <a:rPr lang="pl-PL" sz="4000" dirty="0" smtClean="0"/>
              <a:t>ankiety</a:t>
            </a:r>
            <a:r>
              <a:rPr lang="pl-PL" dirty="0" smtClean="0"/>
              <a:t>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Ankieta jest anonimowa, przez co mieszkańcy mogą wyrazić swoje uwagi i zastrzeżenia odnośnie przekazu informacji znajdujących się ka karcie usługi dla klienta</a:t>
            </a:r>
            <a:r>
              <a:rPr lang="pl-PL" dirty="0" smtClean="0"/>
              <a:t>.</a:t>
            </a:r>
          </a:p>
          <a:p>
            <a:pPr marL="45720" indent="0" algn="just">
              <a:buNone/>
            </a:pPr>
            <a:endParaRPr lang="pl-PL" dirty="0"/>
          </a:p>
          <a:p>
            <a:pPr algn="just"/>
            <a:r>
              <a:rPr lang="pl-PL" dirty="0" smtClean="0"/>
              <a:t>Ankieta </a:t>
            </a:r>
            <a:r>
              <a:rPr lang="pl-PL" dirty="0"/>
              <a:t>dotycząca oceny </a:t>
            </a:r>
            <a:r>
              <a:rPr lang="pl-PL" dirty="0" smtClean="0"/>
              <a:t>jasności treści </a:t>
            </a:r>
            <a:r>
              <a:rPr lang="pl-PL" dirty="0"/>
              <a:t>i przejrzystości przekazu Karty Usługi dla klienta zawiera 13 pytań z zakresu zrozumienia karty i otrzymania informacji z przejrzystości czynności jakie można załatwić w urzędzie</a:t>
            </a:r>
            <a:r>
              <a:rPr lang="pl-PL" dirty="0" smtClean="0"/>
              <a:t>.</a:t>
            </a:r>
          </a:p>
          <a:p>
            <a:pPr algn="just"/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400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39752" y="3573016"/>
            <a:ext cx="5966048" cy="1942152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Monitorowanie satysfakcji klientów: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15616" y="1137317"/>
            <a:ext cx="6400800" cy="3474720"/>
          </a:xfrm>
        </p:spPr>
        <p:txBody>
          <a:bodyPr/>
          <a:lstStyle/>
          <a:p>
            <a:pPr marL="0" lvl="0" indent="0">
              <a:buNone/>
            </a:pPr>
            <a:r>
              <a:rPr lang="pl-PL" b="1" dirty="0"/>
              <a:t>Cel: </a:t>
            </a:r>
            <a:endParaRPr lang="pl-PL" dirty="0"/>
          </a:p>
          <a:p>
            <a:pPr algn="just"/>
            <a:r>
              <a:rPr lang="pl-PL" dirty="0"/>
              <a:t>Celem monitoringu jest dostosowanie funkcjonowania Urzędu do oczekiwań odwiedzających go Klientów i zapewnienia jakości realizacji usług na najwyższym poziomie</a:t>
            </a:r>
          </a:p>
        </p:txBody>
      </p:sp>
      <p:pic>
        <p:nvPicPr>
          <p:cNvPr id="11" name="Picture 2" descr="C:\Documents and Settings\bok1\Ustawienia lokalne\Temporary Internet Files\Content.IE5\P9VBS34L\MC900437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17032"/>
            <a:ext cx="1930400" cy="183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719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4653136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Co możemy osiągnąć?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7744" y="1412776"/>
            <a:ext cx="6400800" cy="3474720"/>
          </a:xfrm>
        </p:spPr>
        <p:txBody>
          <a:bodyPr>
            <a:normAutofit/>
          </a:bodyPr>
          <a:lstStyle/>
          <a:p>
            <a:pPr lvl="0"/>
            <a:r>
              <a:rPr lang="pl-PL" dirty="0" smtClean="0"/>
              <a:t>poprawę </a:t>
            </a:r>
            <a:r>
              <a:rPr lang="pl-PL" dirty="0"/>
              <a:t>sprawności organizacyjnej w Urzędzie Gminy;</a:t>
            </a:r>
          </a:p>
          <a:p>
            <a:pPr lvl="0"/>
            <a:r>
              <a:rPr lang="pl-PL" dirty="0"/>
              <a:t>wzrost zadowolenia z jakości obsługi mieszkańców oraz klientów urzędu;</a:t>
            </a:r>
          </a:p>
          <a:p>
            <a:pPr lvl="0"/>
            <a:r>
              <a:rPr lang="pl-PL" dirty="0"/>
              <a:t>poprawę komunikacji interpersonalnej w urzędzie;</a:t>
            </a:r>
          </a:p>
          <a:p>
            <a:pPr lvl="0"/>
            <a:r>
              <a:rPr lang="pl-PL" dirty="0"/>
              <a:t>poprawę komunikacji ze społecznością lokalną dzięki wdrożeniu metod badania zadowolenia;</a:t>
            </a:r>
          </a:p>
          <a:p>
            <a:pPr marL="4572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353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4509120"/>
            <a:ext cx="6512511" cy="1143000"/>
          </a:xfrm>
        </p:spPr>
        <p:txBody>
          <a:bodyPr/>
          <a:lstStyle/>
          <a:p>
            <a:r>
              <a:rPr lang="pl-PL" sz="4000" dirty="0" smtClean="0"/>
              <a:t>Zasady  systemu monitoringu: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7744" y="1196579"/>
            <a:ext cx="6400800" cy="3474720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Niniejsza procedura obowiązuje klientów Urzędu  Gminy w Sadkach. </a:t>
            </a:r>
            <a:endParaRPr lang="pl-PL" dirty="0" smtClean="0"/>
          </a:p>
          <a:p>
            <a:pPr algn="just"/>
            <a:r>
              <a:rPr lang="pl-PL" dirty="0" smtClean="0"/>
              <a:t>Obejmuje ona </a:t>
            </a:r>
            <a:r>
              <a:rPr lang="pl-PL" dirty="0"/>
              <a:t>czynności od momentu rozpoczęcia badania satysfakcji klienta do momentu opracowania zbiorczego raportu z przeprowadzonych badań, które zostaną przedstawione koordynatorowi projektu</a:t>
            </a:r>
            <a:r>
              <a:rPr lang="pl-PL" dirty="0" smtClean="0"/>
              <a:t>.</a:t>
            </a:r>
          </a:p>
          <a:p>
            <a:pPr algn="just"/>
            <a:r>
              <a:rPr lang="pl-PL" dirty="0"/>
              <a:t>Przedmiotem procedury jest badanie satysfakcji klientów z jakości usług świadczonych przez Urząd Gminy w Sadkach.</a:t>
            </a:r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310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800" dirty="0" smtClean="0"/>
              <a:t>Zasady postępowania</a:t>
            </a:r>
            <a:r>
              <a:rPr lang="pl-PL" sz="4400" dirty="0" smtClean="0"/>
              <a:t>:</a:t>
            </a:r>
            <a:endParaRPr lang="pl-PL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15616" y="1412776"/>
            <a:ext cx="6400800" cy="2924680"/>
          </a:xfrm>
        </p:spPr>
        <p:txBody>
          <a:bodyPr>
            <a:normAutofit fontScale="92500" lnSpcReduction="10000"/>
          </a:bodyPr>
          <a:lstStyle/>
          <a:p>
            <a:pPr lvl="1" algn="just"/>
            <a:r>
              <a:rPr lang="pl-PL" dirty="0"/>
              <a:t>Proces badania satysfakcji Klientów przeprowadzany będzie w sposób ciągły.</a:t>
            </a:r>
          </a:p>
          <a:p>
            <a:pPr lvl="1" algn="just"/>
            <a:r>
              <a:rPr lang="pl-PL" dirty="0"/>
              <a:t>Formularz ankiety opracowywany jest każdorazowo dla potrzeb badania przez  wykonawcę  przy współpracy z referatem organizacyjnym. Pracownik Biura Obsługi Klienta powiela kwestionariusz ankiety i udostępnia go klientom przez cały badany okres.</a:t>
            </a:r>
          </a:p>
          <a:p>
            <a:pPr lvl="1" algn="just"/>
            <a:r>
              <a:rPr lang="pl-PL" dirty="0"/>
              <a:t>Wypełnione formularze klienci mogą składać do urny znajdującej się w Biurze Obsługi Klienta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4" name="Picture 2" descr="C:\Documents and Settings\bok1\Ustawienia lokalne\Temporary Internet Files\Content.IE5\MBT5YPD2\MC90030131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4337457"/>
            <a:ext cx="1312680" cy="146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226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bok1\Pulpit\urna\DSC029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1501088"/>
            <a:ext cx="6408712" cy="42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985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3289" y="5229200"/>
            <a:ext cx="6512511" cy="792088"/>
          </a:xfrm>
        </p:spPr>
        <p:txBody>
          <a:bodyPr/>
          <a:lstStyle/>
          <a:p>
            <a:r>
              <a:rPr lang="pl-PL" sz="4000" dirty="0" smtClean="0"/>
              <a:t>Zasady  postępowania: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7744" y="1340768"/>
            <a:ext cx="6400800" cy="3960440"/>
          </a:xfrm>
        </p:spPr>
        <p:txBody>
          <a:bodyPr>
            <a:normAutofit lnSpcReduction="10000"/>
          </a:bodyPr>
          <a:lstStyle/>
          <a:p>
            <a:pPr lvl="1" algn="just"/>
            <a:r>
              <a:rPr lang="pl-PL" dirty="0"/>
              <a:t>W ostatnim tygodniu każdego miesiąca zespól powołany do otwarcia urny dokonuje jej otwarcia i zlicza wyniki badań.</a:t>
            </a:r>
          </a:p>
          <a:p>
            <a:pPr lvl="1" algn="just"/>
            <a:r>
              <a:rPr lang="pl-PL" dirty="0"/>
              <a:t>Z każdego otwarcia urny i wyników badania raz w miesiącu sporządza się protokół.  </a:t>
            </a:r>
          </a:p>
          <a:p>
            <a:pPr lvl="1" algn="just"/>
            <a:r>
              <a:rPr lang="pl-PL" dirty="0"/>
              <a:t> Po zakończeniu procesu badania satysfakcji i oczekiwań Klientów powołany zespół dokona zbiorczego opracowania wyników </a:t>
            </a:r>
            <a:r>
              <a:rPr lang="pl-PL" dirty="0" smtClean="0"/>
              <a:t>ankiet w formie raportu,</a:t>
            </a:r>
          </a:p>
          <a:p>
            <a:pPr lvl="1" algn="just"/>
            <a:r>
              <a:rPr lang="pl-PL" dirty="0" smtClean="0"/>
              <a:t>W oparciu o raporty dokona się usprawnień działania UG Sadki w zakresie świadczonych usług publicznych i działalności BOK.</a:t>
            </a:r>
          </a:p>
          <a:p>
            <a:pPr lvl="1" algn="just"/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89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400" dirty="0" smtClean="0"/>
              <a:t>Zarządzenie dot. monitoringu</a:t>
            </a:r>
            <a:r>
              <a:rPr lang="pl-PL" dirty="0" smtClean="0"/>
              <a:t>: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3000" y="1844824"/>
            <a:ext cx="6400800" cy="2160240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Zarządzenie wprowadza procedurę monitoringu jakości świadczonych usług w Urzędzie Gminy Sadki i zadowolenia klientów z funkcjonowania Biura Obsługi Klienta. </a:t>
            </a:r>
            <a:endParaRPr lang="pl-PL" dirty="0" smtClean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59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1" y="4372168"/>
            <a:ext cx="6974160" cy="1143000"/>
          </a:xfrm>
        </p:spPr>
        <p:txBody>
          <a:bodyPr/>
          <a:lstStyle/>
          <a:p>
            <a:r>
              <a:rPr lang="pl-PL" sz="4000" dirty="0" smtClean="0"/>
              <a:t>Cel i narzędzie badawcze</a:t>
            </a:r>
            <a:r>
              <a:rPr lang="pl-PL" dirty="0" smtClean="0"/>
              <a:t>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3000" y="1268760"/>
            <a:ext cx="6400800" cy="29374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dirty="0"/>
              <a:t>Celem badania jest poznanie opinii na temat jakości świadczonych usług w </a:t>
            </a:r>
            <a:r>
              <a:rPr lang="pl-PL" dirty="0" smtClean="0"/>
              <a:t>Urzędzie Gminy </a:t>
            </a:r>
            <a:r>
              <a:rPr lang="pl-PL" dirty="0"/>
              <a:t>i funkcjonowania BOK. </a:t>
            </a:r>
            <a:endParaRPr lang="pl-PL" dirty="0" smtClean="0"/>
          </a:p>
          <a:p>
            <a:pPr algn="just"/>
            <a:r>
              <a:rPr lang="pl-PL" dirty="0"/>
              <a:t>Ankiety do samodzielnego wypełniania są krótkie, składają się z 5 prostych </a:t>
            </a:r>
            <a:r>
              <a:rPr lang="pl-PL" dirty="0" smtClean="0"/>
              <a:t>pytań</a:t>
            </a:r>
            <a:r>
              <a:rPr lang="pl-PL" dirty="0"/>
              <a:t>, </a:t>
            </a:r>
            <a:r>
              <a:rPr lang="pl-PL" dirty="0" smtClean="0"/>
              <a:t>na </a:t>
            </a:r>
            <a:r>
              <a:rPr lang="pl-PL" dirty="0"/>
              <a:t>które odpowiada się przez zaznaczenie właściwego pola.</a:t>
            </a:r>
            <a:r>
              <a:rPr lang="pl-PL" b="1" dirty="0"/>
              <a:t> </a:t>
            </a:r>
            <a:endParaRPr lang="pl-PL" b="1" dirty="0" smtClean="0"/>
          </a:p>
          <a:p>
            <a:pPr algn="just"/>
            <a:r>
              <a:rPr lang="pl-PL" dirty="0" smtClean="0"/>
              <a:t>Takie </a:t>
            </a:r>
            <a:r>
              <a:rPr lang="pl-PL" dirty="0"/>
              <a:t>ankiety</a:t>
            </a:r>
            <a:r>
              <a:rPr lang="pl-PL" b="1" dirty="0"/>
              <a:t> </a:t>
            </a:r>
            <a:r>
              <a:rPr lang="pl-PL" dirty="0"/>
              <a:t>są </a:t>
            </a:r>
            <a:r>
              <a:rPr lang="pl-PL" dirty="0" smtClean="0"/>
              <a:t>ekonomiczne </a:t>
            </a:r>
            <a:r>
              <a:rPr lang="pl-PL" dirty="0"/>
              <a:t>i </a:t>
            </a:r>
            <a:r>
              <a:rPr lang="pl-PL" dirty="0" smtClean="0"/>
              <a:t>zapewniają </a:t>
            </a:r>
            <a:r>
              <a:rPr lang="pl-PL" dirty="0"/>
              <a:t>anonimowość, co może sprzyjać lepszemu wskaźnikowi </a:t>
            </a:r>
            <a:r>
              <a:rPr lang="pl-PL" dirty="0" smtClean="0"/>
              <a:t>odpowiedzi.</a:t>
            </a:r>
            <a:endParaRPr lang="pl-PL" dirty="0"/>
          </a:p>
          <a:p>
            <a:pPr algn="just"/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40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Ankieta: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3000" y="1340768"/>
            <a:ext cx="6400800" cy="3744416"/>
          </a:xfrm>
        </p:spPr>
        <p:txBody>
          <a:bodyPr/>
          <a:lstStyle/>
          <a:p>
            <a:pPr algn="just"/>
            <a:r>
              <a:rPr lang="pl-PL" dirty="0"/>
              <a:t>Kwestionariusze ankiety to szeroko stosowane narzędzie, </a:t>
            </a:r>
            <a:r>
              <a:rPr lang="pl-PL" dirty="0" smtClean="0"/>
              <a:t>które  </a:t>
            </a:r>
            <a:r>
              <a:rPr lang="pl-PL" dirty="0"/>
              <a:t>z jednej strony pozwala </a:t>
            </a:r>
            <a:r>
              <a:rPr lang="pl-PL" dirty="0" smtClean="0"/>
              <a:t>na stosunkowo </a:t>
            </a:r>
            <a:r>
              <a:rPr lang="pl-PL" dirty="0"/>
              <a:t>proste kierowanie pewną formą informacji zwrotnej, ale z drugiej strony </a:t>
            </a:r>
            <a:r>
              <a:rPr lang="pl-PL" dirty="0" smtClean="0"/>
              <a:t>pomija kwestie </a:t>
            </a:r>
            <a:r>
              <a:rPr lang="pl-PL" dirty="0"/>
              <a:t>stanowiące przedmiot niepokoju i </a:t>
            </a:r>
            <a:r>
              <a:rPr lang="pl-PL" dirty="0" smtClean="0"/>
              <a:t>czasami nie </a:t>
            </a:r>
            <a:r>
              <a:rPr lang="pl-PL" dirty="0"/>
              <a:t>przyczynia się do prawdziwego </a:t>
            </a:r>
            <a:r>
              <a:rPr lang="pl-PL" dirty="0" smtClean="0"/>
              <a:t>zrozumienia </a:t>
            </a:r>
            <a:r>
              <a:rPr lang="pl-PL" dirty="0"/>
              <a:t>różnorodności doświadczeń.</a:t>
            </a:r>
          </a:p>
          <a:p>
            <a:pPr algn="just"/>
            <a:endParaRPr lang="pl-PL" dirty="0"/>
          </a:p>
        </p:txBody>
      </p:sp>
      <p:pic>
        <p:nvPicPr>
          <p:cNvPr id="6151" name="Picture 7" descr="http://t2.gstatic.com/images?q=tbn:KbkGsfWjQtmZcM:http://www.samorzad.p.lodz.pl/g/news/Survey_Clipart.jpeg&amp;t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37112"/>
            <a:ext cx="1440160" cy="148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39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43000" y="1268760"/>
            <a:ext cx="6957392" cy="46085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dirty="0"/>
              <a:t>Badanie satysfakcji przeprowadza się głównie po to, </a:t>
            </a:r>
            <a:r>
              <a:rPr lang="pl-PL" dirty="0" smtClean="0"/>
              <a:t>żeby spełnić </a:t>
            </a:r>
            <a:r>
              <a:rPr lang="pl-PL" dirty="0"/>
              <a:t>oczekiwania </a:t>
            </a:r>
            <a:r>
              <a:rPr lang="pl-PL" dirty="0" smtClean="0"/>
              <a:t>klienta. </a:t>
            </a:r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Uwaga </a:t>
            </a:r>
            <a:r>
              <a:rPr lang="pl-PL" dirty="0"/>
              <a:t>może być </a:t>
            </a:r>
            <a:r>
              <a:rPr lang="pl-PL" dirty="0" smtClean="0"/>
              <a:t>bardziej jednak skupiona </a:t>
            </a:r>
            <a:r>
              <a:rPr lang="pl-PL" dirty="0"/>
              <a:t>na spełnieniu </a:t>
            </a:r>
            <a:r>
              <a:rPr lang="pl-PL" dirty="0" smtClean="0"/>
              <a:t>wymagań i standardów świadczonych usług przez Urząd, jakie klient może otrzymać. </a:t>
            </a:r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Ankieta dostarcza często praktycznych</a:t>
            </a:r>
            <a:r>
              <a:rPr lang="pl-PL" dirty="0"/>
              <a:t>, użytecznych informacji lokalnych. </a:t>
            </a:r>
            <a:endParaRPr lang="pl-PL" dirty="0" smtClean="0"/>
          </a:p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Badania </a:t>
            </a:r>
            <a:r>
              <a:rPr lang="pl-PL" dirty="0"/>
              <a:t>takie </a:t>
            </a:r>
            <a:r>
              <a:rPr lang="pl-PL" dirty="0" smtClean="0"/>
              <a:t>głównie </a:t>
            </a:r>
            <a:r>
              <a:rPr lang="pl-PL" dirty="0"/>
              <a:t>stanowią </a:t>
            </a:r>
            <a:r>
              <a:rPr lang="pl-PL" dirty="0" smtClean="0"/>
              <a:t>próbę </a:t>
            </a:r>
            <a:r>
              <a:rPr lang="pl-PL" dirty="0"/>
              <a:t>oceny ogólnej </a:t>
            </a:r>
            <a:r>
              <a:rPr lang="pl-PL" dirty="0" smtClean="0"/>
              <a:t>satysfakcji</a:t>
            </a:r>
            <a:r>
              <a:rPr lang="pl-PL" dirty="0"/>
              <a:t> </a:t>
            </a:r>
            <a:r>
              <a:rPr lang="pl-PL" dirty="0" smtClean="0"/>
              <a:t>klientów korzystających z usług Urzędu Gminy w Sadkach.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14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295400" y="908720"/>
            <a:ext cx="4415678" cy="2736304"/>
          </a:xfrm>
        </p:spPr>
        <p:txBody>
          <a:bodyPr>
            <a:normAutofit fontScale="92500" lnSpcReduction="10000"/>
          </a:bodyPr>
          <a:lstStyle/>
          <a:p>
            <a:pPr algn="just"/>
            <a:endParaRPr lang="pl-PL" dirty="0" smtClean="0"/>
          </a:p>
          <a:p>
            <a:pPr algn="just"/>
            <a:endParaRPr lang="pl-PL" dirty="0"/>
          </a:p>
          <a:p>
            <a:pPr algn="just"/>
            <a:r>
              <a:rPr lang="pl-PL" dirty="0" smtClean="0"/>
              <a:t>Zazwyczaj </a:t>
            </a:r>
            <a:r>
              <a:rPr lang="pl-PL" dirty="0"/>
              <a:t>nie zachodzi potrzeba przeprowadzenia większych corocznych </a:t>
            </a:r>
            <a:r>
              <a:rPr lang="pl-PL" dirty="0" smtClean="0"/>
              <a:t>badań ankietowych, </a:t>
            </a:r>
            <a:r>
              <a:rPr lang="pl-PL" dirty="0"/>
              <a:t>chyba że nastąpiła jakaś istotna </a:t>
            </a:r>
            <a:r>
              <a:rPr lang="pl-PL" dirty="0" smtClean="0"/>
              <a:t>zmiana </a:t>
            </a:r>
            <a:r>
              <a:rPr lang="pl-PL" dirty="0"/>
              <a:t>w kluczowych aspektach świadczenia usługi</a:t>
            </a:r>
            <a:r>
              <a:rPr lang="pl-PL" dirty="0" smtClean="0"/>
              <a:t>.</a:t>
            </a:r>
            <a:endParaRPr lang="pl-PL" dirty="0"/>
          </a:p>
          <a:p>
            <a:pPr marL="45720" indent="0">
              <a:buNone/>
            </a:pPr>
            <a:endParaRPr lang="pl-PL" dirty="0"/>
          </a:p>
        </p:txBody>
      </p:sp>
      <p:pic>
        <p:nvPicPr>
          <p:cNvPr id="2051" name="Picture 3" descr="C:\Documents and Settings\bok1\Ustawienia lokalne\Temporary Internet Files\Content.IE5\RPKW3MAN\MC90030136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72816"/>
            <a:ext cx="1817827" cy="129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1295400" y="2924944"/>
            <a:ext cx="6741368" cy="3176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Badanie ankietowe to systematyczne gromadzenie danych, wykorzystujące 	kwestionariusz do zbierania tych samych informacji od każdego pojedynczego klienta. </a:t>
            </a:r>
          </a:p>
          <a:p>
            <a:pPr algn="just"/>
            <a:r>
              <a:rPr lang="pl-PL" dirty="0" smtClean="0"/>
              <a:t>Badania 	takie można wykorzystać do uzyskania szerszego obrazu opinii klientów na temat całego szeregu różnych kwestii usług.</a:t>
            </a:r>
          </a:p>
          <a:p>
            <a:endParaRPr lang="pl-PL" dirty="0" smtClean="0"/>
          </a:p>
          <a:p>
            <a:pPr marL="45720" indent="0">
              <a:buFont typeface="Georgia" pitchFamily="18" charset="0"/>
              <a:buNone/>
            </a:pPr>
            <a:endParaRPr lang="pl-PL" dirty="0"/>
          </a:p>
        </p:txBody>
      </p:sp>
      <p:grpSp>
        <p:nvGrpSpPr>
          <p:cNvPr id="8" name="Grupa 7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9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76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3289" y="2132856"/>
            <a:ext cx="6512511" cy="3382312"/>
          </a:xfrm>
        </p:spPr>
        <p:txBody>
          <a:bodyPr/>
          <a:lstStyle/>
          <a:p>
            <a:r>
              <a:rPr lang="pl-PL" dirty="0" smtClean="0"/>
              <a:t>Dziękuję </a:t>
            </a:r>
            <a:r>
              <a:rPr lang="pl-PL" dirty="0" smtClean="0"/>
              <a:t>za </a:t>
            </a:r>
            <a:r>
              <a:rPr lang="pl-PL" dirty="0" smtClean="0"/>
              <a:t>uwagę</a:t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2400" dirty="0" smtClean="0"/>
              <a:t>Alicja </a:t>
            </a:r>
            <a:r>
              <a:rPr lang="pl-PL" sz="2400" dirty="0" err="1" smtClean="0"/>
              <a:t>Sommertag</a:t>
            </a:r>
            <a:r>
              <a:rPr lang="pl-PL" sz="2400" dirty="0" smtClean="0"/>
              <a:t>- specjalista </a:t>
            </a:r>
            <a:br>
              <a:rPr lang="pl-PL" sz="2400" dirty="0" smtClean="0"/>
            </a:br>
            <a:r>
              <a:rPr lang="pl-PL" sz="2400" dirty="0" smtClean="0"/>
              <a:t>ds. obsługi klienta</a:t>
            </a:r>
            <a:r>
              <a:rPr lang="pl-PL" sz="2400" dirty="0" smtClean="0"/>
              <a:t> </a:t>
            </a:r>
            <a:r>
              <a:rPr lang="pl-PL" sz="2400" dirty="0" smtClean="0">
                <a:sym typeface="Wingdings" pitchFamily="2" charset="2"/>
              </a:rPr>
              <a:t> </a:t>
            </a:r>
            <a:endParaRPr lang="pl-PL" sz="2400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smtClean="0"/>
              <a:t> </a:t>
            </a:r>
          </a:p>
          <a:p>
            <a:pPr algn="ctr"/>
            <a:r>
              <a:rPr lang="pl-PL" sz="80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884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567</TotalTime>
  <Words>1712</Words>
  <Application>Microsoft Office PowerPoint</Application>
  <PresentationFormat>Pokaz na ekranie (4:3)</PresentationFormat>
  <Paragraphs>262</Paragraphs>
  <Slides>32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3" baseType="lpstr">
      <vt:lpstr>Aerodynamiczny</vt:lpstr>
      <vt:lpstr>Nowoczesny Urząd Gminy w Sadkach</vt:lpstr>
      <vt:lpstr>Prezentacja programu PowerPoint</vt:lpstr>
      <vt:lpstr>Biuro Obsługi Klienta</vt:lpstr>
      <vt:lpstr>Zakres działania BOK:</vt:lpstr>
      <vt:lpstr>Zakres działania BOK:</vt:lpstr>
      <vt:lpstr>Kto korzysta z BOK?</vt:lpstr>
      <vt:lpstr>Etapy powstawania biura:</vt:lpstr>
      <vt:lpstr>Prezentacja programu PowerPoint</vt:lpstr>
      <vt:lpstr>Etapy powstawania biura:</vt:lpstr>
      <vt:lpstr>Biuro Obsługi Klienta</vt:lpstr>
      <vt:lpstr>Utworzenie kącika dla dzieci </vt:lpstr>
      <vt:lpstr>Prezentacja programu PowerPoint</vt:lpstr>
      <vt:lpstr>Katalog usług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Jasność treści i przejrzystość przekazu karty usługi</vt:lpstr>
      <vt:lpstr>Kwestionariusz ankiety:</vt:lpstr>
      <vt:lpstr>Monitorowanie satysfakcji klientów:</vt:lpstr>
      <vt:lpstr>Co możemy osiągnąć? </vt:lpstr>
      <vt:lpstr>Zasady  systemu monitoringu:</vt:lpstr>
      <vt:lpstr>Zasady postępowania:</vt:lpstr>
      <vt:lpstr>Prezentacja programu PowerPoint</vt:lpstr>
      <vt:lpstr>Zasady  postępowania:</vt:lpstr>
      <vt:lpstr>Zarządzenie dot. monitoringu: </vt:lpstr>
      <vt:lpstr>Cel i narzędzie badawcze:</vt:lpstr>
      <vt:lpstr>Ankieta:</vt:lpstr>
      <vt:lpstr>Prezentacja programu PowerPoint</vt:lpstr>
      <vt:lpstr>Prezentacja programu PowerPoint</vt:lpstr>
      <vt:lpstr>Dziękuję za uwagę   Alicja Sommertag- specjalista  ds. obsługi klienta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Nowoczesny Urząd Gminy w Sadkach</dc:title>
  <dc:creator>bok1</dc:creator>
  <cp:lastModifiedBy>bok1</cp:lastModifiedBy>
  <cp:revision>46</cp:revision>
  <dcterms:created xsi:type="dcterms:W3CDTF">2010-08-21T10:19:58Z</dcterms:created>
  <dcterms:modified xsi:type="dcterms:W3CDTF">2010-08-23T11:38:45Z</dcterms:modified>
</cp:coreProperties>
</file>