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70"/>
  </p:notesMasterIdLst>
  <p:handoutMasterIdLst>
    <p:handoutMasterId r:id="rId71"/>
  </p:handoutMasterIdLst>
  <p:sldIdLst>
    <p:sldId id="256" r:id="rId2"/>
    <p:sldId id="257" r:id="rId3"/>
    <p:sldId id="258" r:id="rId4"/>
    <p:sldId id="260" r:id="rId5"/>
    <p:sldId id="274" r:id="rId6"/>
    <p:sldId id="327" r:id="rId7"/>
    <p:sldId id="262" r:id="rId8"/>
    <p:sldId id="261" r:id="rId9"/>
    <p:sldId id="268" r:id="rId10"/>
    <p:sldId id="277" r:id="rId11"/>
    <p:sldId id="281" r:id="rId12"/>
    <p:sldId id="282" r:id="rId13"/>
    <p:sldId id="275" r:id="rId14"/>
    <p:sldId id="259" r:id="rId15"/>
    <p:sldId id="279" r:id="rId16"/>
    <p:sldId id="276" r:id="rId17"/>
    <p:sldId id="266" r:id="rId18"/>
    <p:sldId id="273" r:id="rId19"/>
    <p:sldId id="269" r:id="rId20"/>
    <p:sldId id="296" r:id="rId21"/>
    <p:sldId id="271" r:id="rId22"/>
    <p:sldId id="272" r:id="rId23"/>
    <p:sldId id="267" r:id="rId24"/>
    <p:sldId id="297" r:id="rId25"/>
    <p:sldId id="263" r:id="rId26"/>
    <p:sldId id="315" r:id="rId27"/>
    <p:sldId id="298" r:id="rId28"/>
    <p:sldId id="299" r:id="rId29"/>
    <p:sldId id="328" r:id="rId30"/>
    <p:sldId id="300" r:id="rId31"/>
    <p:sldId id="301" r:id="rId32"/>
    <p:sldId id="302" r:id="rId33"/>
    <p:sldId id="324" r:id="rId34"/>
    <p:sldId id="325" r:id="rId35"/>
    <p:sldId id="312" r:id="rId36"/>
    <p:sldId id="313" r:id="rId37"/>
    <p:sldId id="264" r:id="rId38"/>
    <p:sldId id="265" r:id="rId39"/>
    <p:sldId id="270" r:id="rId40"/>
    <p:sldId id="280" r:id="rId41"/>
    <p:sldId id="284" r:id="rId42"/>
    <p:sldId id="285" r:id="rId43"/>
    <p:sldId id="286" r:id="rId44"/>
    <p:sldId id="288" r:id="rId45"/>
    <p:sldId id="283" r:id="rId46"/>
    <p:sldId id="317" r:id="rId47"/>
    <p:sldId id="289" r:id="rId48"/>
    <p:sldId id="290" r:id="rId49"/>
    <p:sldId id="291" r:id="rId50"/>
    <p:sldId id="292" r:id="rId51"/>
    <p:sldId id="293" r:id="rId52"/>
    <p:sldId id="316" r:id="rId53"/>
    <p:sldId id="294" r:id="rId54"/>
    <p:sldId id="295" r:id="rId55"/>
    <p:sldId id="310" r:id="rId56"/>
    <p:sldId id="311" r:id="rId57"/>
    <p:sldId id="278" r:id="rId58"/>
    <p:sldId id="287" r:id="rId59"/>
    <p:sldId id="303" r:id="rId60"/>
    <p:sldId id="304" r:id="rId61"/>
    <p:sldId id="305" r:id="rId62"/>
    <p:sldId id="306" r:id="rId63"/>
    <p:sldId id="308" r:id="rId64"/>
    <p:sldId id="309" r:id="rId65"/>
    <p:sldId id="321" r:id="rId66"/>
    <p:sldId id="323" r:id="rId67"/>
    <p:sldId id="307" r:id="rId68"/>
    <p:sldId id="326" r:id="rId69"/>
  </p:sldIdLst>
  <p:sldSz cx="9144000" cy="6858000" type="screen4x3"/>
  <p:notesSz cx="6858000" cy="9144000"/>
  <p:defaultTextStyle>
    <a:defPPr>
      <a:defRPr lang="pl-P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Styl jasny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BC89EF96-8CEA-46FF-86C4-4CE0E7609802}" styleName="Styl jasny 3 — Ak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12C8C85-51F0-491E-9774-3900AFEF0FD7}" styleName="Styl jasny 2 — Ak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0A1B5D5-9B99-4C35-A422-299274C87663}" styleName="Styl pośredni 1 — Ak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506" y="-1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notesMaster" Target="notesMasters/notesMaster1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34874095-F53D-4871-93C0-25CF28BA5ADB}" type="datetimeFigureOut">
              <a:rPr lang="pl-PL"/>
              <a:pPr>
                <a:defRPr/>
              </a:pPr>
              <a:t>2010-10-04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5CB97AE3-185F-4E62-BCA4-EB02D32F7315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965710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6DE0B832-E5AA-448F-AA6A-5F294F4EEB82}" type="datetimeFigureOut">
              <a:rPr lang="pl-PL"/>
              <a:pPr>
                <a:defRPr/>
              </a:pPr>
              <a:t>2010-10-04</a:t>
            </a:fld>
            <a:endParaRPr lang="pl-PL" dirty="0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l-PL" noProof="0" dirty="0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noProof="0" smtClean="0"/>
              <a:t>Kliknij, aby edytować style wzorca tekstu</a:t>
            </a:r>
          </a:p>
          <a:p>
            <a:pPr lvl="1"/>
            <a:r>
              <a:rPr lang="pl-PL" noProof="0" smtClean="0"/>
              <a:t>Drugi poziom</a:t>
            </a:r>
          </a:p>
          <a:p>
            <a:pPr lvl="2"/>
            <a:r>
              <a:rPr lang="pl-PL" noProof="0" smtClean="0"/>
              <a:t>Trzeci poziom</a:t>
            </a:r>
          </a:p>
          <a:p>
            <a:pPr lvl="3"/>
            <a:r>
              <a:rPr lang="pl-PL" noProof="0" smtClean="0"/>
              <a:t>Czwarty poziom</a:t>
            </a:r>
          </a:p>
          <a:p>
            <a:pPr lvl="4"/>
            <a:r>
              <a:rPr lang="pl-PL" noProof="0" smtClean="0"/>
              <a:t>Piąty poziom</a:t>
            </a:r>
            <a:endParaRPr lang="pl-PL" noProof="0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270AC7AB-E7D0-4CCE-8010-D35DA223EF1B}" type="slidenum">
              <a:rPr lang="pl-PL"/>
              <a:pPr>
                <a:defRPr/>
              </a:pPr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52908532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Symbol zastępczy obrazu slajdu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l-PL" smtClean="0"/>
          </a:p>
        </p:txBody>
      </p:sp>
      <p:sp>
        <p:nvSpPr>
          <p:cNvPr id="19459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B7591FB-89E3-4146-852E-847314707A8A}" type="slidenum">
              <a:rPr lang="pl-PL"/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pl-PL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Symbol zastępczy obrazu slajdu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6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l-PL" smtClean="0"/>
          </a:p>
        </p:txBody>
      </p:sp>
      <p:sp>
        <p:nvSpPr>
          <p:cNvPr id="21507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219EF97-01DD-4D12-8481-28BB3EC870AF}" type="slidenum">
              <a:rPr lang="pl-PL"/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pl-PL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Symbol zastępczy obrazu slajdu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6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l-PL" smtClean="0"/>
          </a:p>
        </p:txBody>
      </p:sp>
      <p:sp>
        <p:nvSpPr>
          <p:cNvPr id="31747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3CB5292-AA32-46DD-892F-1E200CEE4D4A}" type="slidenum">
              <a:rPr lang="pl-PL"/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pl-PL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Symbol zastępczy obrazu slajdu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8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l-PL" smtClean="0"/>
          </a:p>
          <a:p>
            <a:pPr>
              <a:spcBef>
                <a:spcPct val="0"/>
              </a:spcBef>
            </a:pPr>
            <a:endParaRPr lang="pl-PL" smtClean="0"/>
          </a:p>
        </p:txBody>
      </p:sp>
      <p:sp>
        <p:nvSpPr>
          <p:cNvPr id="34819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15C27DB-E8DA-4AB1-A51E-40F43B771817}" type="slidenum">
              <a:rPr lang="pl-PL"/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pl-P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rójkąt prostokątny 9"/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5" name="Grupa 1"/>
          <p:cNvGrpSpPr>
            <a:grpSpLocks/>
          </p:cNvGrpSpPr>
          <p:nvPr/>
        </p:nvGrpSpPr>
        <p:grpSpPr bwMode="auto">
          <a:xfrm>
            <a:off x="-3175" y="4953000"/>
            <a:ext cx="9147175" cy="1911350"/>
            <a:chOff x="-3765" y="4832896"/>
            <a:chExt cx="9147765" cy="2032192"/>
          </a:xfrm>
        </p:grpSpPr>
        <p:sp>
          <p:nvSpPr>
            <p:cNvPr id="6" name="Dowolny kształt 6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7" name="Dowolny kształt 7"/>
            <p:cNvSpPr>
              <a:spLocks/>
            </p:cNvSpPr>
            <p:nvPr/>
          </p:nvSpPr>
          <p:spPr bwMode="auto">
            <a:xfrm>
              <a:off x="35926" y="5135025"/>
              <a:ext cx="9108074" cy="838869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8" name="Dowolny kształt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10" name="Łącznik prosty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ytuł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17" name="Podtytuł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pl-PL" smtClean="0"/>
              <a:t>Kliknij, aby edytować styl wzorca podtytułu</a:t>
            </a:r>
            <a:endParaRPr lang="en-US"/>
          </a:p>
        </p:txBody>
      </p:sp>
      <p:sp>
        <p:nvSpPr>
          <p:cNvPr id="11" name="Symbol zastępczy daty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597EDC94-87AC-4FAC-A1AA-A126C3809C70}" type="datetime1">
              <a:rPr lang="pl-PL"/>
              <a:pPr>
                <a:defRPr/>
              </a:pPr>
              <a:t>2010-10-04</a:t>
            </a:fld>
            <a:endParaRPr lang="pl-PL" dirty="0"/>
          </a:p>
        </p:txBody>
      </p:sp>
      <p:sp>
        <p:nvSpPr>
          <p:cNvPr id="12" name="Symbol zastępczy stopki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pl-PL"/>
          </a:p>
        </p:txBody>
      </p:sp>
      <p:sp>
        <p:nvSpPr>
          <p:cNvPr id="13" name="Symbol zastępczy numeru slajdu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C068F9C2-ECB7-4F82-B26C-39EF83A6E808}" type="slidenum">
              <a:rPr lang="pl-PL"/>
              <a:pPr>
                <a:defRPr/>
              </a:pPr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7" name="Tytuł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4" name="Symbol zastępczy daty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EC66A9-D222-47C5-AAD2-9E224631D1AE}" type="datetime1">
              <a:rPr lang="pl-PL"/>
              <a:pPr>
                <a:defRPr/>
              </a:pPr>
              <a:t>2010-10-04</a:t>
            </a:fld>
            <a:endParaRPr lang="pl-PL" dirty="0"/>
          </a:p>
        </p:txBody>
      </p:sp>
      <p:sp>
        <p:nvSpPr>
          <p:cNvPr id="5" name="Symbol zastępczy stopki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46EAE8-AB57-44E0-A805-D773DA40C56E}" type="slidenum">
              <a:rPr lang="pl-PL"/>
              <a:pPr>
                <a:defRPr/>
              </a:pPr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gon 6"/>
          <p:cNvSpPr/>
          <p:nvPr/>
        </p:nvSpPr>
        <p:spPr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Pagon 7"/>
          <p:cNvSpPr/>
          <p:nvPr/>
        </p:nvSpPr>
        <p:spPr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B9EEF16-F038-48A1-9A77-FCADDF15FAEF}" type="datetime1">
              <a:rPr lang="pl-PL"/>
              <a:pPr>
                <a:defRPr/>
              </a:pPr>
              <a:t>2010-10-04</a:t>
            </a:fld>
            <a:endParaRPr lang="pl-PL" dirty="0"/>
          </a:p>
        </p:txBody>
      </p:sp>
      <p:sp>
        <p:nvSpPr>
          <p:cNvPr id="7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pl-PL"/>
          </a:p>
        </p:txBody>
      </p:sp>
      <p:sp>
        <p:nvSpPr>
          <p:cNvPr id="8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AE39F48-52F7-4D3F-A2DB-E8EDA71C5088}" type="slidenum">
              <a:rPr lang="pl-PL"/>
              <a:pPr>
                <a:defRPr/>
              </a:pPr>
              <a:t>‹#›</a:t>
            </a:fld>
            <a:endParaRPr lang="pl-PL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8" name="Tytuł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FCA8C68-CD4B-4C28-8829-346A3F3D6732}" type="datetime1">
              <a:rPr lang="pl-PL"/>
              <a:pPr>
                <a:defRPr/>
              </a:pPr>
              <a:t>2010-10-04</a:t>
            </a:fld>
            <a:endParaRPr lang="pl-PL" dirty="0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48BF622-5A26-4121-8187-93797E8BC8D1}" type="slidenum">
              <a:rPr lang="pl-PL"/>
              <a:pPr>
                <a:defRPr/>
              </a:pPr>
              <a:t>‹#›</a:t>
            </a:fld>
            <a:endParaRPr lang="pl-PL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60C5ADC-4B14-4E35-A4BD-E7D20EBD58B2}" type="datetime1">
              <a:rPr lang="pl-PL"/>
              <a:pPr>
                <a:defRPr/>
              </a:pPr>
              <a:t>2010-10-04</a:t>
            </a:fld>
            <a:endParaRPr lang="pl-PL" dirty="0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4A2BDA6-8916-495B-9DC8-76F66E0A661E}" type="slidenum">
              <a:rPr lang="pl-PL"/>
              <a:pPr>
                <a:defRPr/>
              </a:pPr>
              <a:t>‹#›</a:t>
            </a:fld>
            <a:endParaRPr lang="pl-PL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D93B221-012C-4846-8474-6B3C5667B2D5}" type="datetime1">
              <a:rPr lang="pl-PL"/>
              <a:pPr>
                <a:defRPr/>
              </a:pPr>
              <a:t>2010-10-04</a:t>
            </a:fld>
            <a:endParaRPr lang="pl-PL" dirty="0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EBA71C5-A52E-443C-87A9-E8FB110D5EAE}" type="slidenum">
              <a:rPr lang="pl-PL"/>
              <a:pPr>
                <a:defRPr/>
              </a:pPr>
              <a:t>‹#›</a:t>
            </a:fld>
            <a:endParaRPr lang="pl-PL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18887A-BAC9-41D3-B168-59E04DB30946}" type="datetime1">
              <a:rPr lang="pl-PL"/>
              <a:pPr>
                <a:defRPr/>
              </a:pPr>
              <a:t>2010-10-04</a:t>
            </a:fld>
            <a:endParaRPr lang="pl-PL" dirty="0"/>
          </a:p>
        </p:txBody>
      </p:sp>
      <p:sp>
        <p:nvSpPr>
          <p:cNvPr id="3" name="Symbol zastępczy stopki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Symbol zastępczy numeru slajdu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0950FA-C9EC-4DCD-9B9F-D21BDF9CB33B}" type="slidenum">
              <a:rPr lang="pl-PL"/>
              <a:pPr>
                <a:defRPr/>
              </a:pPr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ED4BE6E-D631-4284-8FD6-7627FA1FB3A6}" type="datetime1">
              <a:rPr lang="pl-PL"/>
              <a:pPr>
                <a:defRPr/>
              </a:pPr>
              <a:t>2010-10-04</a:t>
            </a:fld>
            <a:endParaRPr lang="pl-PL" dirty="0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5CFFAFA-5F2D-45FB-AA93-78D8DD60D598}" type="slidenum">
              <a:rPr lang="pl-PL"/>
              <a:pPr>
                <a:defRPr/>
              </a:pPr>
              <a:t>‹#›</a:t>
            </a:fld>
            <a:endParaRPr lang="pl-PL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owolny kształt 7"/>
          <p:cNvSpPr>
            <a:spLocks/>
          </p:cNvSpPr>
          <p:nvPr/>
        </p:nvSpPr>
        <p:spPr bwMode="auto">
          <a:xfrm>
            <a:off x="715963" y="5002213"/>
            <a:ext cx="3802062" cy="14430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6" name="Dowolny kształt 8"/>
          <p:cNvSpPr>
            <a:spLocks/>
          </p:cNvSpPr>
          <p:nvPr/>
        </p:nvSpPr>
        <p:spPr bwMode="auto">
          <a:xfrm>
            <a:off x="-53975" y="5784850"/>
            <a:ext cx="380206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7" name="Trójkąt prostokątny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8" name="Łącznik prosty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Pagon 11"/>
          <p:cNvSpPr/>
          <p:nvPr/>
        </p:nvSpPr>
        <p:spPr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Pagon 12"/>
          <p:cNvSpPr/>
          <p:nvPr/>
        </p:nvSpPr>
        <p:spPr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pl-PL" noProof="0" smtClean="0"/>
              <a:t>Kliknij ikonę, aby dodać obraz</a:t>
            </a:r>
            <a:endParaRPr lang="en-US" noProof="0" dirty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11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7219DFB9-F322-42FD-94CA-188B56D0A7B5}" type="datetime1">
              <a:rPr lang="pl-PL"/>
              <a:pPr>
                <a:defRPr/>
              </a:pPr>
              <a:t>2010-10-04</a:t>
            </a:fld>
            <a:endParaRPr lang="pl-PL" dirty="0"/>
          </a:p>
        </p:txBody>
      </p:sp>
      <p:sp>
        <p:nvSpPr>
          <p:cNvPr id="12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pl-PL"/>
          </a:p>
        </p:txBody>
      </p:sp>
      <p:sp>
        <p:nvSpPr>
          <p:cNvPr id="13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40FCA48E-4479-4D34-A970-B7E2EDA6C96D}" type="slidenum">
              <a:rPr lang="pl-PL"/>
              <a:pPr>
                <a:defRPr/>
              </a:pPr>
              <a:t>‹#›</a:t>
            </a:fld>
            <a:endParaRPr lang="pl-PL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daty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69278-EAB2-4613-9995-27C410742875}" type="datetime1">
              <a:rPr lang="pl-PL"/>
              <a:pPr>
                <a:defRPr/>
              </a:pPr>
              <a:t>2010-10-04</a:t>
            </a:fld>
            <a:endParaRPr lang="pl-PL" dirty="0"/>
          </a:p>
        </p:txBody>
      </p:sp>
      <p:sp>
        <p:nvSpPr>
          <p:cNvPr id="5" name="Symbol zastępczy stopki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32600F-0609-437B-9953-BC3105E6B156}" type="slidenum">
              <a:rPr lang="pl-PL"/>
              <a:pPr>
                <a:defRPr/>
              </a:pPr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daty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64AD10-20B5-4817-8211-1A50F445ED1C}" type="datetime1">
              <a:rPr lang="pl-PL"/>
              <a:pPr>
                <a:defRPr/>
              </a:pPr>
              <a:t>2010-10-04</a:t>
            </a:fld>
            <a:endParaRPr lang="pl-PL" dirty="0"/>
          </a:p>
        </p:txBody>
      </p:sp>
      <p:sp>
        <p:nvSpPr>
          <p:cNvPr id="5" name="Symbol zastępczy stopki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75131B-4437-497C-BE48-240C9E204399}" type="slidenum">
              <a:rPr lang="pl-PL"/>
              <a:pPr>
                <a:defRPr/>
              </a:pPr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owolny kształt 12"/>
          <p:cNvSpPr>
            <a:spLocks/>
          </p:cNvSpPr>
          <p:nvPr/>
        </p:nvSpPr>
        <p:spPr bwMode="auto">
          <a:xfrm>
            <a:off x="715963" y="5002213"/>
            <a:ext cx="3802062" cy="14430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Dowolny kształt 11"/>
          <p:cNvSpPr>
            <a:spLocks/>
          </p:cNvSpPr>
          <p:nvPr/>
        </p:nvSpPr>
        <p:spPr bwMode="auto">
          <a:xfrm>
            <a:off x="-53975" y="5784850"/>
            <a:ext cx="380206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4" name="Trójkąt prostokątny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5" name="Łącznik prosty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Symbol zastępczy tytułu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1033" name="Symbol zastępczy tekstu 29"/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smtClean="0"/>
          </a:p>
        </p:txBody>
      </p:sp>
      <p:sp>
        <p:nvSpPr>
          <p:cNvPr id="10" name="Symbol zastępczy daty 9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smtClean="0">
                <a:solidFill>
                  <a:schemeClr val="tx1"/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DDDE58E6-D890-42F8-87AA-8E65CC9A9495}" type="datetime1">
              <a:rPr lang="pl-PL"/>
              <a:pPr>
                <a:defRPr/>
              </a:pPr>
              <a:t>2010-10-04</a:t>
            </a:fld>
            <a:endParaRPr lang="pl-PL" dirty="0"/>
          </a:p>
        </p:txBody>
      </p:sp>
      <p:sp>
        <p:nvSpPr>
          <p:cNvPr id="22" name="Symbol zastępczy stopki 21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dirty="0">
                <a:solidFill>
                  <a:schemeClr val="tx1"/>
                </a:solidFill>
                <a:latin typeface="+mn-lt"/>
              </a:defRPr>
            </a:lvl1pPr>
            <a:extLst/>
          </a:lstStyle>
          <a:p>
            <a:pPr>
              <a:defRPr/>
            </a:pPr>
            <a:endParaRPr lang="pl-PL"/>
          </a:p>
        </p:txBody>
      </p:sp>
      <p:sp>
        <p:nvSpPr>
          <p:cNvPr id="18" name="Symbol zastępczy numeru slajdu 17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b="0" smtClean="0">
                <a:solidFill>
                  <a:schemeClr val="tx1"/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A5FB46C0-F70C-4629-9010-44B1D65F07FE}" type="slidenum">
              <a:rPr lang="pl-PL"/>
              <a:pPr>
                <a:defRPr/>
              </a:pPr>
              <a:t>‹#›</a:t>
            </a:fld>
            <a:endParaRPr lang="pl-PL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1" r:id="rId2"/>
    <p:sldLayoutId id="2147483733" r:id="rId3"/>
    <p:sldLayoutId id="2147483734" r:id="rId4"/>
    <p:sldLayoutId id="2147483735" r:id="rId5"/>
    <p:sldLayoutId id="2147483736" r:id="rId6"/>
    <p:sldLayoutId id="2147483730" r:id="rId7"/>
    <p:sldLayoutId id="2147483737" r:id="rId8"/>
    <p:sldLayoutId id="2147483738" r:id="rId9"/>
    <p:sldLayoutId id="2147483729" r:id="rId10"/>
    <p:sldLayoutId id="2147483728" r:id="rId11"/>
  </p:sldLayoutIdLst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l" rtl="0" fontAlgn="base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fontAlgn="base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fontAlgn="base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fontAlgn="base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fontAlgn="base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8.jpeg"/><Relationship Id="rId5" Type="http://schemas.openxmlformats.org/officeDocument/2006/relationships/image" Target="../media/image7.wmf"/><Relationship Id="rId4" Type="http://schemas.openxmlformats.org/officeDocument/2006/relationships/oleObject" Target="../embeddings/oleObject1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7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.jpeg"/><Relationship Id="rId5" Type="http://schemas.openxmlformats.org/officeDocument/2006/relationships/image" Target="../media/image6.jpeg"/><Relationship Id="rId4" Type="http://schemas.openxmlformats.org/officeDocument/2006/relationships/image" Target="../media/image7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7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1.jpeg"/><Relationship Id="rId5" Type="http://schemas.openxmlformats.org/officeDocument/2006/relationships/image" Target="../media/image6.jpeg"/><Relationship Id="rId4" Type="http://schemas.openxmlformats.org/officeDocument/2006/relationships/image" Target="../media/image7.w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13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hyperlink" Target="http://www.mps.gov.pl/index.php?gid=304" TargetMode="External"/><Relationship Id="rId7" Type="http://schemas.openxmlformats.org/officeDocument/2006/relationships/image" Target="../media/image3.jpeg"/><Relationship Id="rId2" Type="http://schemas.openxmlformats.org/officeDocument/2006/relationships/hyperlink" Target="http://www.mps.gov.pl/index.php?gid=295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hyperlink" Target="http://www.mps.gov.pl/index.php?gid=809" TargetMode="External"/><Relationship Id="rId4" Type="http://schemas.openxmlformats.org/officeDocument/2006/relationships/hyperlink" Target="http://www.mps.gov.pl/index.php?gid=305" TargetMode="Externa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hyperlink" Target="http://www.mps.gov.pl/index.php?gid=1367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928662" y="1428736"/>
            <a:ext cx="7772400" cy="2186951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pl-PL" dirty="0" smtClean="0"/>
              <a:t> PROBLEMY SPOŁECZNE  W  GMINIE  SADKI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685800" y="3786188"/>
            <a:ext cx="7772400" cy="500062"/>
          </a:xfrm>
        </p:spPr>
        <p:txBody>
          <a:bodyPr>
            <a:normAutofit/>
          </a:bodyPr>
          <a:lstStyle/>
          <a:p>
            <a:pPr marR="0">
              <a:lnSpc>
                <a:spcPct val="90000"/>
              </a:lnSpc>
            </a:pPr>
            <a:endParaRPr lang="pl-PL" smtClean="0"/>
          </a:p>
        </p:txBody>
      </p:sp>
      <p:pic>
        <p:nvPicPr>
          <p:cNvPr id="36867" name="Picture 5" descr="K:\loga do zmniejszenia\herb gminy_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14813" y="214313"/>
            <a:ext cx="928687" cy="928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8" name="Picture 7" descr="K:\loga do zmniejszenia\KAPITAL_LUDZKI_POZ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2644775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9" name="Picture 9" descr="http://www.pupjastrzebie.com/projekty_promocja/UE+EFS_L-mono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72188" y="0"/>
            <a:ext cx="3071812" cy="113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70" name="Symbol zastępczy numeru slajdu 8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4FC563A-025C-42DD-89C8-967812CCDEFD}" type="slidenum">
              <a:rPr lang="pl-PL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42938" y="2143125"/>
            <a:ext cx="8001000" cy="3429000"/>
          </a:xfrm>
        </p:spPr>
        <p:txBody>
          <a:bodyPr>
            <a:normAutofit lnSpcReduction="10000"/>
          </a:bodyPr>
          <a:lstStyle/>
          <a:p>
            <a:pPr marL="365760" indent="-256032" algn="just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sz="1600" dirty="0" smtClean="0"/>
              <a:t>Terminem „problemy społeczne” oznacza się wszelkiego rodzaju dolegliwości, zakłócenia, niedogodności występujące w życiu zbiorowym. Natomiast określeniem „kwestia społeczna” wyróżnia się wśród nich te, które: </a:t>
            </a:r>
          </a:p>
          <a:p>
            <a:pPr marL="365760" indent="-256032" algn="just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sz="1600" dirty="0" smtClean="0"/>
              <a:t>charakteryzują się szczególną dolegliwością dla społeczeństwa, </a:t>
            </a:r>
          </a:p>
          <a:p>
            <a:pPr marL="365760" indent="-256032" algn="just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sz="1600" dirty="0" smtClean="0"/>
              <a:t>są skutkiem niedostosowania sposobu, w jaki funkcjonuje społeczeństwo, do podstawowych potrzeb indywidualnych i zbiorowych, </a:t>
            </a:r>
          </a:p>
          <a:p>
            <a:pPr marL="365760" indent="-256032" algn="just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sz="1600" dirty="0" smtClean="0"/>
              <a:t>nie można ich rozwiązać siłami pojedynczych grup ludzkich.</a:t>
            </a:r>
          </a:p>
          <a:p>
            <a:pPr marL="365760" indent="-256032" algn="just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sz="1600" dirty="0" smtClean="0"/>
              <a:t>W znaczeniu</a:t>
            </a:r>
            <a:r>
              <a:rPr lang="pl-PL" sz="1600" b="1" dirty="0" smtClean="0"/>
              <a:t> węższym </a:t>
            </a:r>
            <a:r>
              <a:rPr lang="pl-PL" sz="1600" dirty="0" smtClean="0"/>
              <a:t>termin kwestia społeczna oznacza konkretny problem o szczególnie wysokim stopniu dotkliwości dla życia i współdziałania członków społeczności. W </a:t>
            </a:r>
            <a:r>
              <a:rPr lang="pl-PL" sz="1600" b="1" dirty="0" smtClean="0"/>
              <a:t>szerszym</a:t>
            </a:r>
            <a:r>
              <a:rPr lang="pl-PL" sz="1600" dirty="0" smtClean="0"/>
              <a:t> znaczeniu oznacza on przeciwieństwo pomiędzy zasadami obowiązującymi w danym społeczeństwie, formacji ustrojowej czy nawet cywilizacji, a dążeniami jednostek i zbiorowości do godnego życia. 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endParaRPr lang="pl-PL" sz="1600" dirty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71472" y="1142984"/>
            <a:ext cx="8158162" cy="714372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pl-PL" sz="2800" dirty="0" smtClean="0"/>
              <a:t>Problemy  społeczne</a:t>
            </a:r>
            <a:endParaRPr lang="pl-PL" sz="2800" dirty="0"/>
          </a:p>
        </p:txBody>
      </p:sp>
      <p:pic>
        <p:nvPicPr>
          <p:cNvPr id="16387" name="Picture 5" descr="K:\loga do zmniejszenia\herb gminy_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14813" y="214313"/>
            <a:ext cx="928687" cy="928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8" name="Picture 7" descr="K:\loga do zmniejszenia\KAPITAL_LUDZKI_POZ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2644775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9" name="Picture 9" descr="http://www.pupjastrzebie.com/projekty_promocja/UE+EFS_L-mono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72188" y="0"/>
            <a:ext cx="3071812" cy="113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0" name="Symbol zastępczy numeru slajdu 7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FF71827-8513-4110-B858-38A2777E953A}" type="slidenum">
              <a:rPr lang="pl-PL"/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ymbol zastępczy zawartości 2"/>
          <p:cNvSpPr>
            <a:spLocks noGrp="1"/>
          </p:cNvSpPr>
          <p:nvPr>
            <p:ph idx="1"/>
          </p:nvPr>
        </p:nvSpPr>
        <p:spPr>
          <a:xfrm>
            <a:off x="642938" y="2071688"/>
            <a:ext cx="7972425" cy="4221162"/>
          </a:xfrm>
        </p:spPr>
        <p:txBody>
          <a:bodyPr/>
          <a:lstStyle/>
          <a:p>
            <a:r>
              <a:rPr lang="pl-PL" sz="1600" smtClean="0"/>
              <a:t>gwałtowna zmiana społeczna,</a:t>
            </a:r>
          </a:p>
          <a:p>
            <a:r>
              <a:rPr lang="pl-PL" sz="1600" smtClean="0"/>
              <a:t>opóźnienia kulturowe,</a:t>
            </a:r>
          </a:p>
          <a:p>
            <a:r>
              <a:rPr lang="pl-PL" sz="1600" smtClean="0"/>
              <a:t>dezorganizacja społeczeństwa,</a:t>
            </a:r>
          </a:p>
          <a:p>
            <a:r>
              <a:rPr lang="pl-PL" sz="1600" smtClean="0"/>
              <a:t>przemiany gospodarce wyprzedzające przemiany w sposobie myślenia i działania,</a:t>
            </a:r>
          </a:p>
          <a:p>
            <a:r>
              <a:rPr lang="pl-PL" sz="1600" smtClean="0"/>
              <a:t>złe funkcjonowanie instytucji politycznych czy administracyjnych,</a:t>
            </a:r>
          </a:p>
          <a:p>
            <a:r>
              <a:rPr lang="pl-PL" sz="1600" smtClean="0"/>
              <a:t>niekompetencja polityków czy urzędników państwowych,</a:t>
            </a:r>
          </a:p>
          <a:p>
            <a:r>
              <a:rPr lang="pl-PL" sz="1600" smtClean="0"/>
              <a:t>dysfunkcjonalność instytucji społecznych,</a:t>
            </a:r>
          </a:p>
          <a:p>
            <a:r>
              <a:rPr lang="pl-PL" sz="1600" smtClean="0"/>
              <a:t>dominacja grup społecznych, eksploatacja, wyzysk,</a:t>
            </a:r>
          </a:p>
          <a:p>
            <a:r>
              <a:rPr lang="pl-PL" sz="1600" smtClean="0"/>
              <a:t>nierówności społeczne, niesprawiedliwość społeczna,</a:t>
            </a:r>
          </a:p>
          <a:p>
            <a:r>
              <a:rPr lang="pl-PL" sz="1600" smtClean="0"/>
              <a:t>złe funkcjonowanie instytucji edukacyjnych,</a:t>
            </a:r>
          </a:p>
          <a:p>
            <a:r>
              <a:rPr lang="pl-PL" sz="1600" smtClean="0"/>
              <a:t>nieprzystosowanie do pełnienia określonych ról społecznych.</a:t>
            </a:r>
          </a:p>
          <a:p>
            <a:endParaRPr lang="pl-PL" smtClean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85786" y="1571612"/>
            <a:ext cx="7729534" cy="571496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pl-PL" sz="1600" dirty="0" smtClean="0">
                <a:solidFill>
                  <a:schemeClr val="bg1">
                    <a:lumMod val="50000"/>
                  </a:schemeClr>
                </a:solidFill>
              </a:rPr>
              <a:t>Mechanizmów  powstawania problemów społecznych ( kwestii społecznych), szukać należy w funkcjonowaniu społeczeństwa</a:t>
            </a:r>
            <a:r>
              <a:rPr lang="pl-PL" sz="2400" dirty="0" smtClean="0">
                <a:solidFill>
                  <a:schemeClr val="bg1">
                    <a:lumMod val="50000"/>
                  </a:schemeClr>
                </a:solidFill>
              </a:rPr>
              <a:t>:</a:t>
            </a:r>
            <a:endParaRPr lang="pl-PL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7411" name="Picture 3" descr="K:\loga do zmniejszenia\herb gminy_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71938" y="142875"/>
            <a:ext cx="1000125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2" name="Picture 9" descr="http://www.pupjastrzebie.com/projekty_promocja/UE+EFS_L-mono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72188" y="0"/>
            <a:ext cx="3071812" cy="113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3" name="Picture 7" descr="K:\loga do zmniejszenia\KAPITAL_LUDZKI_POZ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2644775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4" name="Symbol zastępczy numeru slajdu 8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7409FAF-8DBD-4EBA-AD18-8AF37B8A2F63}" type="slidenum">
              <a:rPr lang="pl-PL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Symbol zastępczy zawartości 2"/>
          <p:cNvSpPr>
            <a:spLocks noGrp="1"/>
          </p:cNvSpPr>
          <p:nvPr>
            <p:ph idx="1"/>
          </p:nvPr>
        </p:nvSpPr>
        <p:spPr>
          <a:xfrm>
            <a:off x="357188" y="1785938"/>
            <a:ext cx="8229600" cy="4525962"/>
          </a:xfrm>
        </p:spPr>
        <p:txBody>
          <a:bodyPr/>
          <a:lstStyle/>
          <a:p>
            <a:r>
              <a:rPr lang="pl-PL" sz="1600" smtClean="0"/>
              <a:t>celem działalności państwa i samorządu jest poprawa położenia materialnego i wyrównywanie szans życiowych grup społecznych - ekonomicznie i socjalnie najsłabszych;</a:t>
            </a:r>
          </a:p>
          <a:p>
            <a:r>
              <a:rPr lang="pl-PL" sz="1600" smtClean="0"/>
              <a:t>prowadzenie bieżących działań osłonowych;</a:t>
            </a:r>
          </a:p>
          <a:p>
            <a:r>
              <a:rPr lang="pl-PL" sz="1600" smtClean="0"/>
              <a:t>widzenie zagrożeń społecznych z wyprzedzeniem;</a:t>
            </a:r>
          </a:p>
          <a:p>
            <a:r>
              <a:rPr lang="pl-PL" sz="1600" smtClean="0"/>
              <a:t>dorównywanie do standardów unijnych i międzynarodowych;</a:t>
            </a:r>
          </a:p>
          <a:p>
            <a:r>
              <a:rPr lang="pl-PL" sz="1600" smtClean="0"/>
              <a:t>polityka społeczna w nowym ustroju przestała być własnością państwa;</a:t>
            </a:r>
          </a:p>
          <a:p>
            <a:r>
              <a:rPr lang="pl-PL" sz="1600" smtClean="0"/>
              <a:t>określenie publicznych funduszy celowych i administrowanie nimi;</a:t>
            </a:r>
          </a:p>
          <a:p>
            <a:r>
              <a:rPr lang="pl-PL" sz="1600" smtClean="0"/>
              <a:t>określenie zadań w zakresie socjalnej funkcji państwa.</a:t>
            </a:r>
          </a:p>
          <a:p>
            <a:pPr>
              <a:buFont typeface="Wingdings 3" pitchFamily="18" charset="2"/>
              <a:buNone/>
            </a:pPr>
            <a:endParaRPr lang="pl-PL" sz="1600" smtClean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00034" y="1285860"/>
            <a:ext cx="8229600" cy="500066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pl-PL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Rola państwa w zakresie  polityki społecznej jest następująca:</a:t>
            </a:r>
            <a:endParaRPr lang="pl-PL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18435" name="Picture 3" descr="K:\loga do zmniejszenia\herb gminy_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43375" y="214313"/>
            <a:ext cx="1000125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6" name="Picture 7" descr="K:\loga do zmniejszenia\KAPITAL_LUDZKI_POZ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2646363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7" name="Picture 9" descr="http://www.pupjastrzebie.com/projekty_promocja/UE+EFS_L-mono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72188" y="0"/>
            <a:ext cx="3071812" cy="113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8" name="Symbol zastępczy numeru slajdu 8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ADD1F15-D010-494A-968C-C8F74025C794}" type="slidenum">
              <a:rPr lang="pl-PL"/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00063" y="2071688"/>
            <a:ext cx="8229600" cy="4525962"/>
          </a:xfrm>
        </p:spPr>
        <p:txBody>
          <a:bodyPr>
            <a:normAutofit fontScale="55000" lnSpcReduction="20000"/>
          </a:bodyPr>
          <a:lstStyle/>
          <a:p>
            <a:pPr marL="365760" indent="-256032" fontAlgn="auto" hangingPunct="0">
              <a:spcAft>
                <a:spcPts val="0"/>
              </a:spcAft>
              <a:buFont typeface="Wingdings 3"/>
              <a:buNone/>
              <a:defRPr/>
            </a:pPr>
            <a:r>
              <a:rPr lang="pl-PL" b="1" dirty="0" smtClean="0"/>
              <a:t> </a:t>
            </a:r>
            <a:endParaRPr lang="pl-PL" sz="2900" b="1" dirty="0" smtClean="0"/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sz="2900" dirty="0" smtClean="0"/>
              <a:t>	W zakresie polityki strukturalnej i Europejskiego Funduszu Społecznego istnieją regulacje podejmowane przez Radę, Parlament i Komisję Europejską, dotyczące Funduszy Strukturalnych Unii Europejskiej oraz polityki społecznej i wsparcia społecznego. Są to m.in.: 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sz="2900" dirty="0" smtClean="0"/>
              <a:t>Rozporządzenie Rady z dnia 21 czerwca 1999 r. wprowadzające ogólne przepisy dotyczące Funduszy Strukturalnych (1260/99 WE)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sz="2900" dirty="0" smtClean="0"/>
              <a:t>Rozporządzenie Parlamentu Europejskiego i Rady z dnia 21 czerwca 1999 r. w sprawie Europejskiego Funduszu Rozwoju Regionalnego (1783/99WE)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sz="2900" dirty="0" smtClean="0"/>
              <a:t>Rozporządzenie Parlamentu Europejskiego i Rady z dnia 12 lipca 1999 r. w sprawie Europejskiego Funduszu Społecznego (1784/99WE)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sz="2900" dirty="0" smtClean="0"/>
              <a:t>Rozporządzenie Rady z dnia 21 czerwca 1999 r. dotyczące koordynacji pomocy w ramach strategii przedakcesyjnej dla krajów ubiegających się o członkostwo w Unii Europejskiej oraz zmieniające rozporządzenie 3906/89EWG (1266/99WE)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sz="2900" dirty="0" smtClean="0"/>
              <a:t>Rozporządzenie Rady z dnia 21 czerwca 1999 r. ustanawiające Instrument Przedakcesyjnej Polityki Strukturalnej (1267/1999WE)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None/>
              <a:defRPr/>
            </a:pPr>
            <a:r>
              <a:rPr lang="pl-PL" sz="2900" dirty="0" smtClean="0"/>
              <a:t> </a:t>
            </a:r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14400" y="1142984"/>
            <a:ext cx="8229600" cy="1143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pl-PL" sz="2800" dirty="0" smtClean="0">
                <a:solidFill>
                  <a:schemeClr val="bg1">
                    <a:lumMod val="50000"/>
                  </a:schemeClr>
                </a:solidFill>
              </a:rPr>
              <a:t>Podstawy prawne w zakresie planowania polityki społecznej w Unii Europejskiej</a:t>
            </a:r>
            <a:endParaRPr lang="pl-PL" sz="28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483" name="Picture 3" descr="K:\loga do zmniejszenia\herb gminy_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43375" y="214313"/>
            <a:ext cx="1000125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4" name="Picture 7" descr="K:\loga do zmniejszenia\KAPITAL_LUDZKI_POZ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2646363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5" name="Picture 9" descr="http://www.pupjastrzebie.com/projekty_promocja/UE+EFS_L-mono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72188" y="0"/>
            <a:ext cx="3071812" cy="113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6" name="Symbol zastępczy numeru slajdu 7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FE4C6E8-6EE3-4268-A70F-064A9AE01C56}" type="slidenum">
              <a:rPr lang="pl-PL"/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Symbol zastępczy numeru slajdu 1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3220573-B3C5-4CC0-911A-9BA88742B060}" type="slidenum">
              <a:rPr lang="pl-PL"/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pl-PL"/>
          </a:p>
        </p:txBody>
      </p:sp>
      <p:graphicFrame>
        <p:nvGraphicFramePr>
          <p:cNvPr id="5" name="Tabela 4"/>
          <p:cNvGraphicFramePr>
            <a:graphicFrameLocks noGrp="1"/>
          </p:cNvGraphicFramePr>
          <p:nvPr/>
        </p:nvGraphicFramePr>
        <p:xfrm>
          <a:off x="357188" y="1500188"/>
          <a:ext cx="8215370" cy="1571636"/>
        </p:xfrm>
        <a:graphic>
          <a:graphicData uri="http://schemas.openxmlformats.org/drawingml/2006/table">
            <a:tbl>
              <a:tblPr/>
              <a:tblGrid>
                <a:gridCol w="8215370"/>
              </a:tblGrid>
              <a:tr h="1571636">
                <a:tc>
                  <a:txBody>
                    <a:bodyPr/>
                    <a:lstStyle/>
                    <a:p>
                      <a:r>
                        <a:rPr lang="pl-PL" dirty="0"/>
                        <a:t>Polityka społeczna, inaczej polityka socjalna, to </a:t>
                      </a:r>
                      <a:r>
                        <a:rPr lang="pl-PL" dirty="0" smtClean="0"/>
                        <a:t>celowa </a:t>
                      </a:r>
                      <a:r>
                        <a:rPr lang="pl-PL" dirty="0"/>
                        <a:t>działalność państwa i innych podmiotów w kształtowaniu warunków życia i pracy ludzi oraz stosunków międzyludzkich. Celem jest optymalne zaspokojenie potrzeb indywidualnych i społecznych.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22532" name="Rectangle 2"/>
          <p:cNvSpPr>
            <a:spLocks noChangeArrowheads="1"/>
          </p:cNvSpPr>
          <p:nvPr/>
        </p:nvSpPr>
        <p:spPr bwMode="auto">
          <a:xfrm>
            <a:off x="179388" y="2857500"/>
            <a:ext cx="8964612" cy="304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pl-PL"/>
              <a:t/>
            </a:r>
            <a:br>
              <a:rPr lang="pl-PL"/>
            </a:br>
            <a:r>
              <a:rPr lang="pl-PL" sz="1200" b="1">
                <a:solidFill>
                  <a:srgbClr val="FF6600"/>
                </a:solidFill>
              </a:rPr>
              <a:t>Definicja polityki społecznej z encyklopedii PWN</a:t>
            </a:r>
            <a:r>
              <a:rPr lang="pl-PL" sz="1200"/>
              <a:t/>
            </a:r>
            <a:br>
              <a:rPr lang="pl-PL" sz="1200"/>
            </a:br>
            <a:r>
              <a:rPr lang="pl-PL" sz="1200"/>
              <a:t>Polityka społeczna, inaczej polityka socjalna, to celowa działalność państwa i innych podmiotów w kształtowaniu warunków życia </a:t>
            </a:r>
          </a:p>
          <a:p>
            <a:r>
              <a:rPr lang="pl-PL" sz="1200"/>
              <a:t>i pracy ludzi oraz stosunków międzyludzkich. Celem jest optymalne zaspokojenie potrzeb indywidualnych i społecznych. </a:t>
            </a:r>
            <a:br>
              <a:rPr lang="pl-PL" sz="1200"/>
            </a:br>
            <a:r>
              <a:rPr lang="pl-PL" sz="1200"/>
              <a:t>Polityka społeczna dotyczy m.in.: </a:t>
            </a:r>
            <a:br>
              <a:rPr lang="pl-PL" sz="1200"/>
            </a:br>
            <a:r>
              <a:rPr lang="pl-PL" sz="1200"/>
              <a:t>spraw rodzinnych, </a:t>
            </a:r>
            <a:endParaRPr lang="pl-PL" sz="1100"/>
          </a:p>
          <a:p>
            <a:pPr eaLnBrk="0" hangingPunct="0">
              <a:buFontTx/>
              <a:buChar char="•"/>
            </a:pPr>
            <a:r>
              <a:rPr lang="pl-PL" sz="1200"/>
              <a:t>zatrudnienia, </a:t>
            </a:r>
            <a:endParaRPr lang="pl-PL" sz="1100"/>
          </a:p>
          <a:p>
            <a:pPr eaLnBrk="0" hangingPunct="0">
              <a:buFontTx/>
              <a:buChar char="•"/>
            </a:pPr>
            <a:r>
              <a:rPr lang="pl-PL" sz="1200"/>
              <a:t>kształcenia, </a:t>
            </a:r>
            <a:endParaRPr lang="pl-PL" sz="1100"/>
          </a:p>
          <a:p>
            <a:pPr eaLnBrk="0" hangingPunct="0">
              <a:buFontTx/>
              <a:buChar char="•"/>
            </a:pPr>
            <a:r>
              <a:rPr lang="pl-PL" sz="1200"/>
              <a:t>wyżywienia, </a:t>
            </a:r>
            <a:endParaRPr lang="pl-PL" sz="1100"/>
          </a:p>
          <a:p>
            <a:pPr eaLnBrk="0" hangingPunct="0">
              <a:buFontTx/>
              <a:buChar char="•"/>
            </a:pPr>
            <a:r>
              <a:rPr lang="pl-PL" sz="1200"/>
              <a:t>mieszkania, </a:t>
            </a:r>
            <a:endParaRPr lang="pl-PL" sz="1100"/>
          </a:p>
          <a:p>
            <a:pPr eaLnBrk="0" hangingPunct="0">
              <a:buFontTx/>
              <a:buChar char="•"/>
            </a:pPr>
            <a:r>
              <a:rPr lang="pl-PL" sz="1200"/>
              <a:t>kultury, </a:t>
            </a:r>
            <a:endParaRPr lang="pl-PL" sz="1100"/>
          </a:p>
          <a:p>
            <a:pPr eaLnBrk="0" hangingPunct="0">
              <a:buFontTx/>
              <a:buChar char="•"/>
            </a:pPr>
            <a:r>
              <a:rPr lang="pl-PL" sz="1200"/>
              <a:t>ochrony zdrowia, </a:t>
            </a:r>
            <a:endParaRPr lang="pl-PL" sz="1100"/>
          </a:p>
          <a:p>
            <a:pPr eaLnBrk="0" hangingPunct="0">
              <a:buFontTx/>
              <a:buChar char="•"/>
            </a:pPr>
            <a:r>
              <a:rPr lang="pl-PL" sz="1200"/>
              <a:t>organizacji wypoczynku i turystyki, </a:t>
            </a:r>
            <a:endParaRPr lang="pl-PL" sz="1100"/>
          </a:p>
          <a:p>
            <a:pPr eaLnBrk="0" hangingPunct="0">
              <a:buFontTx/>
              <a:buChar char="•"/>
            </a:pPr>
            <a:r>
              <a:rPr lang="pl-PL" sz="1200"/>
              <a:t>walki z patologiami społecznymi.</a:t>
            </a:r>
            <a:r>
              <a:rPr lang="pl-PL" sz="1100"/>
              <a:t> </a:t>
            </a:r>
            <a:endParaRPr lang="pl-PL"/>
          </a:p>
          <a:p>
            <a:pPr eaLnBrk="0" hangingPunct="0"/>
            <a:endParaRPr lang="pl-PL"/>
          </a:p>
        </p:txBody>
      </p:sp>
      <p:pic>
        <p:nvPicPr>
          <p:cNvPr id="22533" name="Picture 9" descr="http://www.pupjastrzebie.com/projekty_promocja/UE+EFS_L-mon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72188" y="0"/>
            <a:ext cx="3071812" cy="113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4" name="Picture 3" descr="K:\loga do zmniejszenia\herb gminy_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43375" y="214313"/>
            <a:ext cx="1000125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5" name="Picture 7" descr="K:\loga do zmniejszenia\KAPITAL_LUDZKI_POZ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2646363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2000250"/>
            <a:ext cx="8229600" cy="4006850"/>
          </a:xfrm>
        </p:spPr>
        <p:txBody>
          <a:bodyPr/>
          <a:lstStyle/>
          <a:p>
            <a:endParaRPr lang="pl-PL" sz="1900" smtClean="0"/>
          </a:p>
          <a:p>
            <a:pPr>
              <a:buFont typeface="Wingdings 3" pitchFamily="18" charset="2"/>
              <a:buNone/>
            </a:pPr>
            <a:endParaRPr lang="pl-PL" sz="1900" smtClean="0"/>
          </a:p>
          <a:p>
            <a:r>
              <a:rPr lang="pl-PL" sz="1900" smtClean="0"/>
              <a:t>Uchwała  nr </a:t>
            </a:r>
            <a:r>
              <a:rPr lang="pl-PL" sz="1900" b="1" smtClean="0"/>
              <a:t>XXXIII/30/2006</a:t>
            </a:r>
            <a:r>
              <a:rPr lang="pl-PL" sz="1900" smtClean="0"/>
              <a:t/>
            </a:r>
            <a:br>
              <a:rPr lang="pl-PL" sz="1900" smtClean="0"/>
            </a:br>
            <a:r>
              <a:rPr lang="pl-PL" sz="1900" smtClean="0"/>
              <a:t>Rady Gminy Sadki</a:t>
            </a:r>
            <a:br>
              <a:rPr lang="pl-PL" sz="1900" smtClean="0"/>
            </a:br>
            <a:r>
              <a:rPr lang="pl-PL" sz="1900" smtClean="0"/>
              <a:t>z dnia </a:t>
            </a:r>
            <a:r>
              <a:rPr lang="pl-PL" sz="1900" b="1" smtClean="0"/>
              <a:t>30 maja 2006</a:t>
            </a:r>
            <a:r>
              <a:rPr lang="pl-PL" sz="1900" smtClean="0"/>
              <a:t/>
            </a:r>
            <a:br>
              <a:rPr lang="pl-PL" sz="1900" smtClean="0"/>
            </a:br>
            <a:r>
              <a:rPr lang="pl-PL" sz="1900" b="1" smtClean="0"/>
              <a:t>w sprawie uchwalenia strategii rozwiązywania problemów społecznych gminy Sadki na lata 2006-2013</a:t>
            </a:r>
            <a:r>
              <a:rPr lang="pl-PL" sz="1900" smtClean="0"/>
              <a:t/>
            </a:r>
            <a:br>
              <a:rPr lang="pl-PL" sz="1900" smtClean="0"/>
            </a:br>
            <a:r>
              <a:rPr lang="pl-PL" sz="1900" smtClean="0"/>
              <a:t/>
            </a:r>
            <a:br>
              <a:rPr lang="pl-PL" sz="1900" smtClean="0"/>
            </a:br>
            <a:r>
              <a:rPr lang="pl-PL" sz="1400" smtClean="0"/>
              <a:t>Na podstawie art. 18 ust. 2 pkt. 15 ustawy z dnia 8 marca 1990 roku o samorządzie gminnym (tekst jednolity z 2001 r. Dz. U. Nr 142, poz.1591 z póź. zm.) oraz art. 17 ust.1 pkt. 1 ustawy z dnia 12 marca 2004 roku o pomocy społecznej ( Dz. Nr 64, poz. 593 z póź. zm.)</a:t>
            </a:r>
            <a:br>
              <a:rPr lang="pl-PL" sz="1400" smtClean="0"/>
            </a:br>
            <a:endParaRPr lang="pl-PL" sz="1400" smtClean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71472" y="1785926"/>
            <a:ext cx="8229600" cy="857256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pl-PL" sz="2400" dirty="0" smtClean="0"/>
              <a:t>Strategia rozwiązywania problemów społecznych w gminie  Sadki </a:t>
            </a:r>
            <a:endParaRPr lang="pl-PL" sz="2400" dirty="0"/>
          </a:p>
        </p:txBody>
      </p:sp>
      <p:pic>
        <p:nvPicPr>
          <p:cNvPr id="23555" name="Picture 3" descr="K:\loga do zmniejszenia\herb gminy_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43375" y="214313"/>
            <a:ext cx="1000125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6" name="Picture 7" descr="K:\loga do zmniejszenia\KAPITAL_LUDZKI_POZ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2646363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7" name="Picture 9" descr="http://www.pupjastrzebie.com/projekty_promocja/UE+EFS_L-mono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72188" y="0"/>
            <a:ext cx="3071812" cy="113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8" name="Symbol zastępczy numeru slajdu 7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03E4428-9D5E-4AE3-9459-FF2052C28E81}" type="slidenum">
              <a:rPr lang="pl-PL"/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00063" y="1714500"/>
            <a:ext cx="8186737" cy="4292600"/>
          </a:xfrm>
        </p:spPr>
        <p:txBody>
          <a:bodyPr>
            <a:normAutofit fontScale="55000" lnSpcReduction="20000"/>
          </a:bodyPr>
          <a:lstStyle/>
          <a:p>
            <a:pPr marL="365760" indent="-256032" algn="just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sz="2900" dirty="0" smtClean="0"/>
              <a:t>               Zgodnie z art. 17 ust. 1 pkt. 1 ustawy z dnia 12 marca 2004 roku o pomocy społecznej do zadań własnych gminy o charakterze obowiązkowym z zakresu pomocy społecznej należy opracowanie i realizacja gminnej strategii rozwiązywania problemów społecznych ze szczególnym uwzględnieniem programów pomocy społecznej, profilaktyki i rozwiązywania problemów alkoholowych i innych, których celem jest integracja osób i rodzin z grup szczególnego ryzyka.</a:t>
            </a:r>
          </a:p>
          <a:p>
            <a:pPr marL="365760" indent="-256032" algn="just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sz="2900" dirty="0" smtClean="0"/>
              <a:t>                Przedstawiona strategia, która stanowi załącznik nr 1 do projektu uchwały, została opracowana przez powołany zespół zadaniowy do spraw opracowania Strategii Rozwiązywania Problemów Społecznych.</a:t>
            </a:r>
          </a:p>
          <a:p>
            <a:pPr marL="365760" indent="-256032" algn="just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sz="2900" dirty="0" smtClean="0"/>
              <a:t>                Podstawę opracowania strategii stanowiły materiały źródłowe powstałe i zgromadzone w wyniku prac zespołu. Diagnoza problemów społecznych występujących na terenie gminy została sporządzona w oparciu o dane będące w dyspozycji Gminnego Ośrodka Pomocy Społecznej w Sadkach, Powiatowego Urzędu Pracy, Urzędu Gminy w Sadkach oraz od instytucji i organizacji współpracujących w Ośrodkiem Pomocy Społecznej.</a:t>
            </a:r>
          </a:p>
          <a:p>
            <a:pPr marL="365760" indent="-256032" algn="just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sz="2900" dirty="0" smtClean="0"/>
              <a:t>                Strategia stanowi podstawę do podejmowania zintegrowanych działań rozwojowych w sferze polityki społecznej na terenie gminy.</a:t>
            </a:r>
            <a:br>
              <a:rPr lang="pl-PL" sz="2900" dirty="0" smtClean="0"/>
            </a:br>
            <a:endParaRPr lang="pl-PL" sz="2900" dirty="0" smtClean="0"/>
          </a:p>
          <a:p>
            <a:pPr marL="365760" indent="-256032" algn="just" fontAlgn="auto">
              <a:spcAft>
                <a:spcPts val="0"/>
              </a:spcAft>
              <a:buFont typeface="Wingdings 3"/>
              <a:buChar char=""/>
              <a:defRPr/>
            </a:pPr>
            <a:endParaRPr lang="pl-PL" dirty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71524" y="642918"/>
            <a:ext cx="8372476" cy="171448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pl-PL" sz="2000" dirty="0" smtClean="0"/>
              <a:t>Uzasadnienie  dla  Strategii</a:t>
            </a:r>
            <a:endParaRPr lang="pl-PL" sz="2000" dirty="0"/>
          </a:p>
        </p:txBody>
      </p:sp>
      <p:pic>
        <p:nvPicPr>
          <p:cNvPr id="24579" name="Picture 3" descr="K:\loga do zmniejszenia\herb gminy_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43375" y="214313"/>
            <a:ext cx="1000125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0" name="Picture 7" descr="K:\loga do zmniejszenia\KAPITAL_LUDZKI_POZ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2646363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1" name="Picture 9" descr="http://www.pupjastrzebie.com/projekty_promocja/UE+EFS_L-mono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72188" y="0"/>
            <a:ext cx="3071812" cy="113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2" name="Symbol zastępczy numeru slajdu 7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A89C84B-39D8-474C-BCFE-3226564B6836}" type="slidenum">
              <a:rPr lang="pl-PL"/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Symbol zastępczy zawartości 2"/>
          <p:cNvSpPr>
            <a:spLocks noGrp="1"/>
          </p:cNvSpPr>
          <p:nvPr>
            <p:ph idx="1"/>
          </p:nvPr>
        </p:nvSpPr>
        <p:spPr>
          <a:xfrm>
            <a:off x="714375" y="2357438"/>
            <a:ext cx="7972425" cy="3649662"/>
          </a:xfrm>
        </p:spPr>
        <p:txBody>
          <a:bodyPr/>
          <a:lstStyle/>
          <a:p>
            <a:r>
              <a:rPr lang="pl-PL" sz="1600" smtClean="0"/>
              <a:t> bezpieczeństwo socjalne, tzn. gwarancja dochodów i usług na wypadek pojawienia się tzw. ryzyka socjalnego (choroba, bezrobocie, inwalidztwo, itp.);</a:t>
            </a:r>
          </a:p>
          <a:p>
            <a:r>
              <a:rPr lang="pl-PL" sz="1600" smtClean="0"/>
              <a:t>wiara w zasoby ludzkie, a więc inwestycje w człowieka, tzw. tworzenie równych szans rozwoju dla ludzi;</a:t>
            </a:r>
          </a:p>
          <a:p>
            <a:r>
              <a:rPr lang="pl-PL" sz="1600" smtClean="0"/>
              <a:t>pokój społeczny, traktowany jako wartość podstawowa dla utrzymania harmonijnej współpracy i współżycia między ludźmi (redystrybucja dochodu narodowego na rzecz grup upośledzonych jak i dialogu społecznego);</a:t>
            </a:r>
          </a:p>
          <a:p>
            <a:r>
              <a:rPr lang="pl-PL" sz="1600" smtClean="0"/>
              <a:t>życie rodzinne – uznanie rodziny za podstawową instytucję społeczną (…), polityka społeczna jest polityką prorodzinną.</a:t>
            </a:r>
          </a:p>
          <a:p>
            <a:endParaRPr lang="pl-PL" sz="1900" smtClean="0"/>
          </a:p>
          <a:p>
            <a:endParaRPr lang="pl-PL" smtClean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85786" y="1571612"/>
            <a:ext cx="8086724" cy="857248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pl-PL" sz="2400" dirty="0" smtClean="0">
                <a:solidFill>
                  <a:schemeClr val="bg1">
                    <a:lumMod val="50000"/>
                  </a:schemeClr>
                </a:solidFill>
              </a:rPr>
              <a:t>Najważniejsze wartości , które są podstawą  strategii to :</a:t>
            </a:r>
            <a:endParaRPr lang="pl-PL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5603" name="Picture 3" descr="K:\loga do zmniejszenia\herb gminy_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43375" y="214313"/>
            <a:ext cx="1000125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4" name="Picture 7" descr="K:\loga do zmniejszenia\KAPITAL_LUDZKI_POZ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2646363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5" name="Picture 9" descr="http://www.pupjastrzebie.com/projekty_promocja/UE+EFS_L-mono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72188" y="0"/>
            <a:ext cx="3071812" cy="113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6" name="Symbol zastępczy numeru slajdu 7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E1DD188-B11D-42D0-B5F2-3F261AD7A83D}" type="slidenum">
              <a:rPr lang="pl-PL"/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Symbol zastępczy zawartości 2"/>
          <p:cNvSpPr>
            <a:spLocks noGrp="1"/>
          </p:cNvSpPr>
          <p:nvPr>
            <p:ph idx="1"/>
          </p:nvPr>
        </p:nvSpPr>
        <p:spPr>
          <a:xfrm>
            <a:off x="642938" y="2286000"/>
            <a:ext cx="8218487" cy="3571875"/>
          </a:xfrm>
        </p:spPr>
        <p:txBody>
          <a:bodyPr/>
          <a:lstStyle/>
          <a:p>
            <a:pPr algn="just"/>
            <a:r>
              <a:rPr lang="pl-PL" sz="1800" smtClean="0"/>
              <a:t>Strategia stanowi  podstawowy instrument  zarządzania , wyznacza  sformułowaną  Misję  i następnie w  postaci  hierarchicznie ułożonych  celów  oraz planu przewidzianych  do  wdrożenia działań  wskazuje , w jaki  sposób misja  powinna  zostać  wypełniona.  Praktyczne  znaczenie  strategii  oddaje definicja A.D. Chandlera  „ Strategia wyraża cele  długoterminowe przedsiębiorstwa , odpowiadające generalnym kierunkom działania , a  także przedstawia alokację zasobów jakie są niezbędne do realizacji przyjętych celów .”    </a:t>
            </a:r>
          </a:p>
          <a:p>
            <a:r>
              <a:rPr lang="pl-PL" sz="1800" smtClean="0"/>
              <a:t>Strategia rozwiązywania problemów  społecznych jest praktycznym  dokumentem zarówno  dla  władz  samorządowych  ,  jak  też  i  dla ośrodka  pomocy . Jest to „ programowy kierunkowskaz”.</a:t>
            </a:r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28662" y="1285860"/>
            <a:ext cx="7972452" cy="77472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pl-PL" dirty="0" smtClean="0">
                <a:solidFill>
                  <a:schemeClr val="bg1">
                    <a:lumMod val="50000"/>
                  </a:schemeClr>
                </a:solidFill>
              </a:rPr>
              <a:t>Znaczenie  strategii</a:t>
            </a:r>
            <a:endParaRPr lang="pl-PL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6627" name="Picture 3" descr="K:\loga do zmniejszenia\herb gminy_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43375" y="214313"/>
            <a:ext cx="1000125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8" name="Picture 7" descr="K:\loga do zmniejszenia\KAPITAL_LUDZKI_POZ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2646363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9" name="Picture 9" descr="http://www.pupjastrzebie.com/projekty_promocja/UE+EFS_L-mono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72188" y="0"/>
            <a:ext cx="3071812" cy="113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30" name="Symbol zastępczy numeru slajdu 9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CA78A26-13E0-4573-B901-A658F3E28558}" type="slidenum">
              <a:rPr lang="pl-PL"/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71500" y="2000250"/>
            <a:ext cx="8115300" cy="3786188"/>
          </a:xfrm>
        </p:spPr>
        <p:txBody>
          <a:bodyPr>
            <a:normAutofit fontScale="55000" lnSpcReduction="20000"/>
          </a:bodyPr>
          <a:lstStyle/>
          <a:p>
            <a:pPr marL="365760" indent="-256032" fontAlgn="auto">
              <a:spcAft>
                <a:spcPts val="0"/>
              </a:spcAft>
              <a:buFont typeface="Wingdings 3"/>
              <a:buNone/>
              <a:defRPr/>
            </a:pPr>
            <a:endParaRPr lang="pl-PL" dirty="0" smtClean="0"/>
          </a:p>
          <a:p>
            <a:pPr marL="365760" indent="-256032" fontAlgn="auto">
              <a:spcAft>
                <a:spcPts val="0"/>
              </a:spcAft>
              <a:buFont typeface="Wingdings 3"/>
              <a:buNone/>
              <a:defRPr/>
            </a:pPr>
            <a:r>
              <a:rPr lang="pl-PL" dirty="0" smtClean="0"/>
              <a:t>1. Położenie  i  charakterystyka   gminy                                                                                                                         Gmina Sadki leży w środkowo-zachodniej części województwa kujawsko-pomorskiego, granicząc od północnego-zachodu z województwem wielkopolskim (gminy Wyrzysk i Łobżenica), od północy z gminą Mrocza, od wschodu z gminą Nakło, a od południa wspólną granicę z gminą Kcynia stanowi rzeka Noteć ( oprócz niej  mamy  rzekę Rokitkę i  Orlę ) . Siedzibę Urzędu Gminy stanowi położona centralnie wieś Sadki.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None/>
              <a:defRPr/>
            </a:pPr>
            <a:r>
              <a:rPr lang="pl-PL" dirty="0" smtClean="0"/>
              <a:t>     Do Bydgoszczy, siedziby administracji rządowej, odległość wynosi 42 km, a do Torunia, siedziby wojewódzkich władz samorządowych, 88 km  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None/>
              <a:defRPr/>
            </a:pPr>
            <a:r>
              <a:rPr lang="pl-PL" dirty="0" smtClean="0"/>
              <a:t>   Gmina Sadki wchodzi w skład powiatu nakielskiego i jest jedyną gminą wiejską tego powiatu.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None/>
              <a:defRPr/>
            </a:pPr>
            <a:r>
              <a:rPr lang="pl-PL" dirty="0" smtClean="0"/>
              <a:t>    Przez Gminę przebiega droga krajowa nr 10, stanowiąca główne połączenie między Szczecinem a Warszawą, oraz linia kolejowa Piła – Bydgoszcz. 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None/>
              <a:defRPr/>
            </a:pPr>
            <a:r>
              <a:rPr lang="pl-PL" dirty="0" smtClean="0"/>
              <a:t>    Gmina Sadki zajmuje powierzchnię 15.369 ha tj. 154 km</a:t>
            </a:r>
            <a:r>
              <a:rPr lang="pl-PL" baseline="30000" dirty="0" smtClean="0"/>
              <a:t>2</a:t>
            </a:r>
            <a:r>
              <a:rPr lang="pl-PL" dirty="0" smtClean="0"/>
              <a:t>. Znaczącą część stanowią użytki rolne, które zajmują łącznie 11.381 ha  w  tym  8.895 ha gruntów ornych, 139 ha sadów, 1.901 ha łąk oraz 446 ha pastwisk trwałych. 2.211 ha powierzchni Gminy zajmują lasy i grunty leśne. 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None/>
              <a:defRPr/>
            </a:pPr>
            <a:endParaRPr lang="pl-PL" sz="2600" dirty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14400" y="1142984"/>
            <a:ext cx="8229600" cy="1143000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pl-PL" sz="2000" dirty="0" smtClean="0">
                <a:solidFill>
                  <a:schemeClr val="bg1">
                    <a:lumMod val="50000"/>
                  </a:schemeClr>
                </a:solidFill>
              </a:rPr>
              <a:t>Analiza sytuacji gospodarczo-społecznej w gminie  Sadki</a:t>
            </a:r>
            <a:endParaRPr lang="pl-PL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7651" name="Picture 3" descr="K:\loga do zmniejszenia\herb gminy_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43375" y="214313"/>
            <a:ext cx="928688" cy="928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2" name="Picture 7" descr="K:\loga do zmniejszenia\KAPITAL_LUDZKI_POZ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2646363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3" name="Picture 9" descr="http://www.pupjastrzebie.com/projekty_promocja/UE+EFS_L-mono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72188" y="0"/>
            <a:ext cx="3071812" cy="113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4" name="Symbol zastępczy numeru slajdu 9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AAE2A86-E6F6-42F9-BB05-008326D490BD}" type="slidenum">
              <a:rPr lang="pl-PL"/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571604" y="1142984"/>
            <a:ext cx="8229600" cy="928686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pl-PL" sz="1800" dirty="0" smtClean="0"/>
              <a:t/>
            </a:r>
            <a:br>
              <a:rPr lang="pl-PL" sz="1800" dirty="0" smtClean="0"/>
            </a:br>
            <a:r>
              <a:rPr lang="pl-PL" sz="1800" dirty="0" smtClean="0"/>
              <a:t/>
            </a:r>
            <a:br>
              <a:rPr lang="pl-PL" sz="1800" dirty="0" smtClean="0"/>
            </a:br>
            <a:r>
              <a:rPr lang="pl-PL" sz="1800" dirty="0" smtClean="0"/>
              <a:t/>
            </a:r>
            <a:br>
              <a:rPr lang="pl-PL" sz="1800" dirty="0" smtClean="0"/>
            </a:br>
            <a:r>
              <a:rPr lang="pl-PL" sz="1800" dirty="0" smtClean="0">
                <a:solidFill>
                  <a:schemeClr val="bg1">
                    <a:lumMod val="50000"/>
                  </a:schemeClr>
                </a:solidFill>
              </a:rPr>
              <a:t>Demografia  gminy</a:t>
            </a:r>
            <a:r>
              <a:rPr lang="pl-PL" sz="1800" dirty="0" smtClean="0"/>
              <a:t/>
            </a:r>
            <a:br>
              <a:rPr lang="pl-PL" sz="1800" dirty="0" smtClean="0"/>
            </a:br>
            <a:r>
              <a:rPr lang="pl-PL" sz="1800" dirty="0" smtClean="0"/>
              <a:t/>
            </a:r>
            <a:br>
              <a:rPr lang="pl-PL" sz="1800" dirty="0" smtClean="0"/>
            </a:br>
            <a:r>
              <a:rPr lang="pl-PL" sz="1800" dirty="0" smtClean="0"/>
              <a:t/>
            </a:r>
            <a:br>
              <a:rPr lang="pl-PL" sz="1800" dirty="0" smtClean="0"/>
            </a:br>
            <a:r>
              <a:rPr lang="pl-PL" sz="1800" dirty="0" smtClean="0"/>
              <a:t> </a:t>
            </a:r>
            <a:br>
              <a:rPr lang="pl-PL" sz="1800" dirty="0" smtClean="0"/>
            </a:br>
            <a:endParaRPr lang="pl-PL" sz="1800" dirty="0"/>
          </a:p>
        </p:txBody>
      </p:sp>
      <p:graphicFrame>
        <p:nvGraphicFramePr>
          <p:cNvPr id="5" name="Tabela 4"/>
          <p:cNvGraphicFramePr>
            <a:graphicFrameLocks noGrp="1"/>
          </p:cNvGraphicFramePr>
          <p:nvPr/>
        </p:nvGraphicFramePr>
        <p:xfrm>
          <a:off x="1643063" y="1643063"/>
          <a:ext cx="6500858" cy="4158312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541738"/>
                <a:gridCol w="1625215"/>
                <a:gridCol w="1083476"/>
                <a:gridCol w="1035851"/>
                <a:gridCol w="1071570"/>
                <a:gridCol w="1143008"/>
              </a:tblGrid>
              <a:tr h="607380">
                <a:tc rowSpan="2">
                  <a:txBody>
                    <a:bodyPr/>
                    <a:lstStyle/>
                    <a:p>
                      <a:r>
                        <a:rPr lang="pl-PL" dirty="0" smtClean="0"/>
                        <a:t>Lp.</a:t>
                      </a:r>
                      <a:endParaRPr lang="pl-PL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pl-PL" sz="1600" b="1" dirty="0" smtClean="0"/>
                        <a:t>Wyszczególnienie</a:t>
                      </a:r>
                      <a:endParaRPr lang="pl-PL" sz="1600" b="1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r>
                        <a:rPr lang="pl-PL" dirty="0" smtClean="0"/>
                        <a:t>Liczba mieszkańców  w latach</a:t>
                      </a:r>
                    </a:p>
                    <a:p>
                      <a:r>
                        <a:rPr lang="pl-PL" dirty="0" smtClean="0"/>
                        <a:t> %  w  stosunku do całej ludności  </a:t>
                      </a:r>
                      <a:endParaRPr lang="pl-PL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</a:tr>
              <a:tr h="345529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2003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  2006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2007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 2008</a:t>
                      </a:r>
                      <a:endParaRPr lang="pl-PL" dirty="0"/>
                    </a:p>
                  </a:txBody>
                  <a:tcPr/>
                </a:tc>
              </a:tr>
              <a:tr h="345529">
                <a:tc rowSpan="2">
                  <a:txBody>
                    <a:bodyPr/>
                    <a:lstStyle/>
                    <a:p>
                      <a:r>
                        <a:rPr lang="pl-PL" dirty="0" smtClean="0"/>
                        <a:t>1.</a:t>
                      </a:r>
                      <a:endParaRPr lang="pl-PL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pl-PL" dirty="0" smtClean="0"/>
                        <a:t>Wiek  przedprodukcyjny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2.281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1950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1903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1860</a:t>
                      </a:r>
                      <a:endParaRPr lang="pl-PL" dirty="0"/>
                    </a:p>
                  </a:txBody>
                  <a:tcPr/>
                </a:tc>
              </a:tr>
              <a:tr h="604676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 32,50%      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26,61% 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25,96%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25,34%</a:t>
                      </a:r>
                      <a:endParaRPr lang="pl-PL" dirty="0"/>
                    </a:p>
                  </a:txBody>
                  <a:tcPr/>
                </a:tc>
              </a:tr>
              <a:tr h="345529">
                <a:tc rowSpan="2">
                  <a:txBody>
                    <a:bodyPr/>
                    <a:lstStyle/>
                    <a:p>
                      <a:r>
                        <a:rPr lang="pl-PL" dirty="0" smtClean="0"/>
                        <a:t>2.</a:t>
                      </a:r>
                      <a:endParaRPr lang="pl-PL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pl-PL" dirty="0" smtClean="0"/>
                        <a:t>Wiek produkcyjny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3.816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4592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4614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4654</a:t>
                      </a:r>
                      <a:endParaRPr lang="pl-PL" dirty="0"/>
                    </a:p>
                  </a:txBody>
                  <a:tcPr/>
                </a:tc>
              </a:tr>
              <a:tr h="480080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54,20 %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62,66%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62,92%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63,42%</a:t>
                      </a:r>
                      <a:endParaRPr lang="pl-PL" dirty="0"/>
                    </a:p>
                  </a:txBody>
                  <a:tcPr/>
                </a:tc>
              </a:tr>
              <a:tr h="345529">
                <a:tc rowSpan="2">
                  <a:txBody>
                    <a:bodyPr/>
                    <a:lstStyle/>
                    <a:p>
                      <a:r>
                        <a:rPr lang="pl-PL" dirty="0" smtClean="0"/>
                        <a:t>3.</a:t>
                      </a:r>
                      <a:endParaRPr lang="pl-PL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pl-PL" dirty="0" smtClean="0"/>
                        <a:t>Wiek  poprodukcyjny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   938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786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816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825</a:t>
                      </a:r>
                      <a:endParaRPr lang="pl-PL" dirty="0"/>
                    </a:p>
                  </a:txBody>
                  <a:tcPr/>
                </a:tc>
              </a:tr>
              <a:tr h="604676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 13,3o% 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10,73%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11,12%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11,24%</a:t>
                      </a:r>
                      <a:endParaRPr lang="pl-PL" dirty="0"/>
                    </a:p>
                  </a:txBody>
                  <a:tcPr/>
                </a:tc>
              </a:tr>
              <a:tr h="345529">
                <a:tc gridSpan="2">
                  <a:txBody>
                    <a:bodyPr/>
                    <a:lstStyle/>
                    <a:p>
                      <a:r>
                        <a:rPr lang="pl-PL" dirty="0" smtClean="0"/>
                        <a:t>  Ogółem</a:t>
                      </a:r>
                      <a:endParaRPr lang="pl-PL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b="1" dirty="0" smtClean="0"/>
                        <a:t>7035</a:t>
                      </a:r>
                      <a:endParaRPr lang="pl-PL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b="1" dirty="0" smtClean="0"/>
                        <a:t>7328</a:t>
                      </a:r>
                      <a:endParaRPr lang="pl-PL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b="1" dirty="0" smtClean="0"/>
                        <a:t>7333</a:t>
                      </a:r>
                      <a:endParaRPr lang="pl-PL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b="1" dirty="0" smtClean="0"/>
                        <a:t>7339</a:t>
                      </a:r>
                      <a:endParaRPr lang="pl-PL" b="1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8737" name="Picture 3" descr="K:\loga do zmniejszenia\herb gminy_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43375" y="214313"/>
            <a:ext cx="785813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738" name="Picture 9" descr="http://www.pupjastrzebie.com/projekty_promocja/UE+EFS_L-mono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72188" y="0"/>
            <a:ext cx="3071812" cy="113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739" name="Picture 7" descr="K:\loga do zmniejszenia\KAPITAL_LUDZKI_POZ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2646363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740" name="Symbol zastępczy numeru slajdu 8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5534A4B-32C3-4078-8318-4500492BC6D1}" type="slidenum">
              <a:rPr lang="pl-PL"/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ymbol zastępczy zawartości 2"/>
          <p:cNvSpPr>
            <a:spLocks noGrp="1"/>
          </p:cNvSpPr>
          <p:nvPr>
            <p:ph idx="1"/>
          </p:nvPr>
        </p:nvSpPr>
        <p:spPr>
          <a:xfrm>
            <a:off x="928688" y="2428875"/>
            <a:ext cx="7758112" cy="3578225"/>
          </a:xfrm>
        </p:spPr>
        <p:txBody>
          <a:bodyPr/>
          <a:lstStyle/>
          <a:p>
            <a:pPr>
              <a:buFont typeface="Wingdings 3" pitchFamily="18" charset="2"/>
              <a:buNone/>
            </a:pPr>
            <a:endParaRPr lang="pl-PL" sz="1800" smtClean="0"/>
          </a:p>
          <a:p>
            <a:pPr algn="just">
              <a:buFont typeface="Wingdings 3" pitchFamily="18" charset="2"/>
              <a:buNone/>
            </a:pPr>
            <a:r>
              <a:rPr lang="pl-PL" sz="1800" smtClean="0"/>
              <a:t>     Polski demograf Edward Rosset zaproponował, by za „próg demograficznej starości społeczeństwa uważać 12 % ludzi w wieku powyżej 60 lat i więcej  ( w stosunku do całej ludności ). Skala starości demograficznej, według tego autora przedstawia się następująco i pozwalana umiejscowienie w niej ludność gminy Sadki.</a:t>
            </a:r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42910" y="1071546"/>
            <a:ext cx="8229600" cy="1143000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pl-PL" sz="2800" dirty="0" smtClean="0">
                <a:solidFill>
                  <a:schemeClr val="bg1">
                    <a:lumMod val="50000"/>
                  </a:schemeClr>
                </a:solidFill>
              </a:rPr>
              <a:t>Próg demograficznej  starości społeczeństwa</a:t>
            </a:r>
            <a:endParaRPr lang="pl-PL" sz="28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9699" name="Picture 3" descr="K:\loga do zmniejszenia\herb gminy_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43375" y="214313"/>
            <a:ext cx="785813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0" name="Picture 7" descr="K:\loga do zmniejszenia\KAPITAL_LUDZKI_POZ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2646363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1" name="Picture 9" descr="http://www.pupjastrzebie.com/projekty_promocja/UE+EFS_L-mono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72188" y="0"/>
            <a:ext cx="3071812" cy="113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2" name="Symbol zastępczy numeru slajdu 9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3D7A765-4402-43B9-A873-F7423FDAA599}" type="slidenum">
              <a:rPr lang="pl-PL"/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Symbol zastępczy zawartości 3"/>
          <p:cNvGraphicFramePr>
            <a:graphicFrameLocks noGrp="1"/>
          </p:cNvGraphicFramePr>
          <p:nvPr>
            <p:ph idx="1"/>
          </p:nvPr>
        </p:nvGraphicFramePr>
        <p:xfrm>
          <a:off x="285750" y="1643063"/>
          <a:ext cx="8270875" cy="3657600"/>
        </p:xfrm>
        <a:graphic>
          <a:graphicData uri="http://schemas.openxmlformats.org/drawingml/2006/table">
            <a:tbl>
              <a:tblPr/>
              <a:tblGrid>
                <a:gridCol w="1055688"/>
                <a:gridCol w="3786187"/>
                <a:gridCol w="3429000"/>
              </a:tblGrid>
              <a:tr h="3222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Lucida Sans Unicode" pitchFamily="34" charset="0"/>
                        </a:rPr>
                        <a:t>Etap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Lucida Sans Unicode" pitchFamily="34" charset="0"/>
                        </a:rPr>
                        <a:t>Ludność w wieku 60 lat i więcej</a:t>
                      </a:r>
                      <a:endParaRPr kumimoji="0" lang="pl-PL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Lucida Sans Unicode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Lucida Sans Unicode" pitchFamily="34" charset="0"/>
                        </a:rPr>
                        <a:t> w procentach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Nazwa etapu starzenia się społeczeństwa</a:t>
                      </a:r>
                      <a:endParaRPr kumimoji="0" lang="pl-PL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2143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</a:rPr>
                        <a:t>I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Lucida Sans Unicode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</a:rPr>
                        <a:t>II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Lucida Sans Unicode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</a:rPr>
                        <a:t>III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Lucida Sans Unicode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</a:rPr>
                        <a:t>IV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</a:rPr>
                        <a:t>Powyżej 8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Lucida Sans Unicode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</a:rPr>
                        <a:t>8-10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Lucida Sans Unicode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</a:rPr>
                        <a:t>10-12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Lucida Sans Unicode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</a:rPr>
                        <a:t>12 i więcej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</a:rPr>
                        <a:t>12-14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</a:rPr>
                        <a:t>16-18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</a:rPr>
                        <a:t>18 i więcej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</a:rPr>
                        <a:t>Młodość demograficzna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Lucida Sans Unicode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</a:rPr>
                        <a:t>Pierwsze przedpole starości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Lucida Sans Unicode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</a:rPr>
                        <a:t>Właściwe przedpole starości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Lucida Sans Unicode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</a:rPr>
                        <a:t>Starość demograficzna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</a:rPr>
                        <a:t>Stan początkowy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</a:rPr>
                        <a:t>Stan średni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</a:rPr>
                        <a:t>Stan zaawansowany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</a:tr>
            </a:tbl>
          </a:graphicData>
        </a:graphic>
      </p:graphicFrame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71472" y="1000108"/>
            <a:ext cx="8229600" cy="642942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pl-PL" sz="2800" dirty="0" smtClean="0">
                <a:solidFill>
                  <a:schemeClr val="bg1">
                    <a:lumMod val="50000"/>
                  </a:schemeClr>
                </a:solidFill>
              </a:rPr>
              <a:t>Etapy starzenia się  społeczeństwa  </a:t>
            </a:r>
            <a:endParaRPr lang="pl-PL" sz="28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0736" name="Picture 3" descr="K:\loga do zmniejszenia\herb gminy_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14813" y="214313"/>
            <a:ext cx="785812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37" name="Picture 7" descr="K:\loga do zmniejszenia\KAPITAL_LUDZKI_POZ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2357438" cy="1146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38" name="Picture 9" descr="http://www.pupjastrzebie.com/projekty_promocja/UE+EFS_L-mono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57938" y="0"/>
            <a:ext cx="2786062" cy="1027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39" name="Symbol zastępczy numeru slajdu 10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85DD477-4254-42ED-83BC-AC618900514A}" type="slidenum">
              <a:rPr lang="pl-PL"/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Symbol zastępczy zawartości 2"/>
          <p:cNvSpPr>
            <a:spLocks noGrp="1"/>
          </p:cNvSpPr>
          <p:nvPr>
            <p:ph idx="1"/>
          </p:nvPr>
        </p:nvSpPr>
        <p:spPr>
          <a:xfrm>
            <a:off x="357188" y="785813"/>
            <a:ext cx="8504237" cy="4572000"/>
          </a:xfrm>
        </p:spPr>
        <p:txBody>
          <a:bodyPr/>
          <a:lstStyle/>
          <a:p>
            <a:pPr>
              <a:buFont typeface="Wingdings 3" pitchFamily="18" charset="2"/>
              <a:buNone/>
            </a:pPr>
            <a:endParaRPr lang="pl-PL" sz="1800" smtClean="0"/>
          </a:p>
          <a:p>
            <a:pPr>
              <a:buFont typeface="Wingdings 3" pitchFamily="18" charset="2"/>
              <a:buNone/>
            </a:pPr>
            <a:endParaRPr lang="pl-PL" sz="1800" smtClean="0"/>
          </a:p>
          <a:p>
            <a:pPr>
              <a:buFont typeface="Wingdings 3" pitchFamily="18" charset="2"/>
              <a:buNone/>
            </a:pPr>
            <a:r>
              <a:rPr lang="pl-PL" sz="1200" smtClean="0"/>
              <a:t>Dane  o liczbie  zarejestrowanych  bezrobotnych  w  gminie  Sadki</a:t>
            </a:r>
          </a:p>
          <a:p>
            <a:pPr>
              <a:buFont typeface="Wingdings 3" pitchFamily="18" charset="2"/>
              <a:buNone/>
            </a:pPr>
            <a:endParaRPr lang="pl-PL" sz="1800" smtClean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00034" y="928670"/>
            <a:ext cx="8229600" cy="71438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pl-PL" sz="2400" dirty="0" smtClean="0">
                <a:solidFill>
                  <a:schemeClr val="bg1">
                    <a:lumMod val="50000"/>
                  </a:schemeClr>
                </a:solidFill>
              </a:rPr>
              <a:t>Rynek pracy</a:t>
            </a:r>
            <a:endParaRPr lang="pl-PL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graphicFrame>
        <p:nvGraphicFramePr>
          <p:cNvPr id="5" name="Tabela 4"/>
          <p:cNvGraphicFramePr>
            <a:graphicFrameLocks noGrp="1"/>
          </p:cNvGraphicFramePr>
          <p:nvPr/>
        </p:nvGraphicFramePr>
        <p:xfrm>
          <a:off x="500063" y="1857375"/>
          <a:ext cx="6429419" cy="37404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1278"/>
                <a:gridCol w="754739"/>
                <a:gridCol w="794647"/>
                <a:gridCol w="794647"/>
                <a:gridCol w="794647"/>
                <a:gridCol w="866888"/>
                <a:gridCol w="1372573"/>
              </a:tblGrid>
              <a:tr h="1010938">
                <a:tc>
                  <a:txBody>
                    <a:bodyPr/>
                    <a:lstStyle/>
                    <a:p>
                      <a:endParaRPr lang="pl-PL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600" dirty="0" smtClean="0"/>
                        <a:t>2003</a:t>
                      </a:r>
                      <a:endParaRPr lang="pl-PL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600" dirty="0" smtClean="0"/>
                        <a:t>2005</a:t>
                      </a:r>
                      <a:endParaRPr lang="pl-PL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600" dirty="0" smtClean="0"/>
                        <a:t>2006</a:t>
                      </a:r>
                      <a:endParaRPr lang="pl-PL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2007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2008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         2009</a:t>
                      </a:r>
                    </a:p>
                    <a:p>
                      <a:r>
                        <a:rPr lang="pl-PL" dirty="0" smtClean="0"/>
                        <a:t>  (</a:t>
                      </a:r>
                      <a:r>
                        <a:rPr lang="pl-PL" sz="1400" dirty="0" smtClean="0"/>
                        <a:t>wrzesień)</a:t>
                      </a:r>
                      <a:endParaRPr lang="pl-PL" sz="1400" dirty="0"/>
                    </a:p>
                  </a:txBody>
                  <a:tcPr/>
                </a:tc>
              </a:tr>
              <a:tr h="1010938">
                <a:tc>
                  <a:txBody>
                    <a:bodyPr/>
                    <a:lstStyle/>
                    <a:p>
                      <a:r>
                        <a:rPr lang="pl-PL" dirty="0" smtClean="0"/>
                        <a:t>Bezrobotni ogółem 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 dirty="0" smtClean="0"/>
                    </a:p>
                    <a:p>
                      <a:r>
                        <a:rPr lang="pl-PL" dirty="0" smtClean="0"/>
                        <a:t>803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791</a:t>
                      </a:r>
                      <a:endParaRPr lang="pl-PL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681</a:t>
                      </a:r>
                      <a:endParaRPr lang="pl-PL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493</a:t>
                      </a:r>
                      <a:endParaRPr lang="pl-PL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dirty="0" smtClean="0"/>
                        <a:t>402</a:t>
                      </a:r>
                      <a:endParaRPr lang="pl-PL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dirty="0" smtClean="0"/>
                        <a:t>442</a:t>
                      </a:r>
                      <a:endParaRPr lang="pl-PL" dirty="0"/>
                    </a:p>
                  </a:txBody>
                  <a:tcPr anchor="ctr"/>
                </a:tc>
              </a:tr>
              <a:tr h="1010938">
                <a:tc>
                  <a:txBody>
                    <a:bodyPr/>
                    <a:lstStyle/>
                    <a:p>
                      <a:r>
                        <a:rPr lang="pl-PL" dirty="0" smtClean="0"/>
                        <a:t>- mężczyźni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 dirty="0" smtClean="0"/>
                    </a:p>
                    <a:p>
                      <a:r>
                        <a:rPr lang="pl-PL" dirty="0" smtClean="0"/>
                        <a:t>330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 dirty="0" smtClean="0"/>
                    </a:p>
                    <a:p>
                      <a:r>
                        <a:rPr lang="pl-PL" dirty="0" smtClean="0"/>
                        <a:t>353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 dirty="0" smtClean="0"/>
                    </a:p>
                    <a:p>
                      <a:r>
                        <a:rPr lang="pl-PL" dirty="0" smtClean="0"/>
                        <a:t>261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 dirty="0" smtClean="0"/>
                    </a:p>
                    <a:p>
                      <a:r>
                        <a:rPr lang="pl-PL" dirty="0" smtClean="0"/>
                        <a:t>170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`  145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              197</a:t>
                      </a:r>
                      <a:endParaRPr lang="pl-PL" dirty="0"/>
                    </a:p>
                  </a:txBody>
                  <a:tcPr/>
                </a:tc>
              </a:tr>
              <a:tr h="707656">
                <a:tc>
                  <a:txBody>
                    <a:bodyPr/>
                    <a:lstStyle/>
                    <a:p>
                      <a:r>
                        <a:rPr lang="pl-PL" dirty="0" smtClean="0"/>
                        <a:t>- kobiety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473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438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420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323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     257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             245</a:t>
                      </a:r>
                      <a:endParaRPr lang="pl-PL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4338" name="Object 2"/>
          <p:cNvGraphicFramePr>
            <a:graphicFrameLocks noChangeAspect="1"/>
          </p:cNvGraphicFramePr>
          <p:nvPr/>
        </p:nvGraphicFramePr>
        <p:xfrm>
          <a:off x="2000250" y="5929313"/>
          <a:ext cx="6118225" cy="719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39" r:id="rId4" imgW="6118200" imgH="718920" progId="">
                  <p:embed/>
                </p:oleObj>
              </mc:Choice>
              <mc:Fallback>
                <p:oleObj r:id="rId4" imgW="6118200" imgH="718920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00250" y="5929313"/>
                        <a:ext cx="6118225" cy="719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4383" name="Picture 3" descr="K:\loga do zmniejszenia\herb gminy_2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143375" y="214313"/>
            <a:ext cx="642938" cy="642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84" name="Symbol zastępczy zawartości 2"/>
          <p:cNvSpPr txBox="1">
            <a:spLocks/>
          </p:cNvSpPr>
          <p:nvPr/>
        </p:nvSpPr>
        <p:spPr bwMode="auto">
          <a:xfrm>
            <a:off x="509588" y="938213"/>
            <a:ext cx="8504237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65125" indent="-255588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None/>
            </a:pPr>
            <a:endParaRPr lang="pl-PL">
              <a:latin typeface="Lucida Sans Unicode" pitchFamily="34" charset="0"/>
            </a:endParaRPr>
          </a:p>
          <a:p>
            <a:pPr marL="365125" indent="-255588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None/>
            </a:pPr>
            <a:endParaRPr lang="pl-PL">
              <a:latin typeface="Lucida Sans Unicode" pitchFamily="34" charset="0"/>
            </a:endParaRPr>
          </a:p>
          <a:p>
            <a:pPr marL="365125" indent="-255588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None/>
            </a:pPr>
            <a:r>
              <a:rPr lang="pl-PL" sz="1200">
                <a:latin typeface="Lucida Sans Unicode" pitchFamily="34" charset="0"/>
              </a:rPr>
              <a:t>i</a:t>
            </a:r>
          </a:p>
          <a:p>
            <a:pPr marL="365125" indent="-255588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None/>
            </a:pPr>
            <a:endParaRPr lang="pl-PL">
              <a:latin typeface="Lucida Sans Unicode" pitchFamily="34" charset="0"/>
            </a:endParaRPr>
          </a:p>
        </p:txBody>
      </p:sp>
      <p:pic>
        <p:nvPicPr>
          <p:cNvPr id="14385" name="Picture 7" descr="K:\loga do zmniejszenia\KAPITAL_LUDZKI_POZ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0"/>
            <a:ext cx="2357438" cy="1146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86" name="Picture 9" descr="http://www.pupjastrzebie.com/projekty_promocja/UE+EFS_L-mono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357938" y="0"/>
            <a:ext cx="2786062" cy="1027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87" name="Symbol zastępczy numeru slajdu 11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2E7B609-7743-492F-A998-149B618AD26F}" type="slidenum">
              <a:rPr lang="pl-PL"/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Symbol zastępczy zawartości 2"/>
          <p:cNvSpPr>
            <a:spLocks noGrp="1"/>
          </p:cNvSpPr>
          <p:nvPr>
            <p:ph idx="1"/>
          </p:nvPr>
        </p:nvSpPr>
        <p:spPr>
          <a:xfrm>
            <a:off x="639763" y="1071563"/>
            <a:ext cx="8504237" cy="4643437"/>
          </a:xfrm>
        </p:spPr>
        <p:txBody>
          <a:bodyPr/>
          <a:lstStyle/>
          <a:p>
            <a:endParaRPr lang="pl-PL" smtClean="0"/>
          </a:p>
          <a:p>
            <a:endParaRPr lang="pl-PL" smtClean="0"/>
          </a:p>
          <a:p>
            <a:endParaRPr lang="pl-PL" smtClean="0"/>
          </a:p>
          <a:p>
            <a:endParaRPr lang="pl-PL" smtClean="0"/>
          </a:p>
          <a:p>
            <a:endParaRPr lang="pl-PL" smtClean="0"/>
          </a:p>
          <a:p>
            <a:endParaRPr lang="pl-PL" smtClean="0"/>
          </a:p>
          <a:p>
            <a:pPr>
              <a:buFont typeface="Wingdings 3" pitchFamily="18" charset="2"/>
              <a:buNone/>
            </a:pPr>
            <a:r>
              <a:rPr lang="pl-PL" sz="1000" smtClean="0"/>
              <a:t>     </a:t>
            </a:r>
          </a:p>
          <a:p>
            <a:pPr>
              <a:buFont typeface="Wingdings 3" pitchFamily="18" charset="2"/>
              <a:buNone/>
            </a:pPr>
            <a:endParaRPr lang="pl-PL" sz="1000" smtClean="0"/>
          </a:p>
          <a:p>
            <a:pPr>
              <a:buFont typeface="Wingdings 3" pitchFamily="18" charset="2"/>
              <a:buNone/>
            </a:pPr>
            <a:endParaRPr lang="pl-PL" sz="1000" smtClean="0"/>
          </a:p>
          <a:p>
            <a:pPr>
              <a:buFont typeface="Wingdings 3" pitchFamily="18" charset="2"/>
              <a:buNone/>
            </a:pPr>
            <a:endParaRPr lang="pl-PL" sz="1000" smtClean="0"/>
          </a:p>
          <a:p>
            <a:pPr>
              <a:buFont typeface="Wingdings 3" pitchFamily="18" charset="2"/>
              <a:buNone/>
            </a:pPr>
            <a:endParaRPr lang="pl-PL" sz="1000" smtClean="0"/>
          </a:p>
          <a:p>
            <a:pPr>
              <a:buFont typeface="Wingdings 3" pitchFamily="18" charset="2"/>
              <a:buNone/>
            </a:pPr>
            <a:endParaRPr lang="pl-PL" sz="1000" smtClean="0"/>
          </a:p>
          <a:p>
            <a:pPr>
              <a:buFont typeface="Wingdings 3" pitchFamily="18" charset="2"/>
              <a:buNone/>
            </a:pPr>
            <a:endParaRPr lang="pl-PL" sz="1000" smtClean="0"/>
          </a:p>
          <a:p>
            <a:pPr>
              <a:buFont typeface="Wingdings 3" pitchFamily="18" charset="2"/>
              <a:buNone/>
            </a:pPr>
            <a:r>
              <a:rPr lang="pl-PL" sz="1000" smtClean="0"/>
              <a:t>                                                                                                              Źródło : PUP  Nakło n/Not.                                  </a:t>
            </a:r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42910" y="1357298"/>
            <a:ext cx="8043890" cy="417530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pl-PL" sz="2800" dirty="0" smtClean="0">
                <a:solidFill>
                  <a:schemeClr val="bg1">
                    <a:lumMod val="50000"/>
                  </a:schemeClr>
                </a:solidFill>
              </a:rPr>
              <a:t>Stopa  bezrobocia </a:t>
            </a:r>
            <a:endParaRPr lang="pl-PL" sz="2800" dirty="0">
              <a:solidFill>
                <a:schemeClr val="bg1">
                  <a:lumMod val="50000"/>
                </a:schemeClr>
              </a:solidFill>
            </a:endParaRPr>
          </a:p>
        </p:txBody>
      </p:sp>
      <p:graphicFrame>
        <p:nvGraphicFramePr>
          <p:cNvPr id="5" name="Tabela 4"/>
          <p:cNvGraphicFramePr>
            <a:graphicFrameLocks noGrp="1"/>
          </p:cNvGraphicFramePr>
          <p:nvPr/>
        </p:nvGraphicFramePr>
        <p:xfrm>
          <a:off x="714375" y="1927225"/>
          <a:ext cx="7215188" cy="3270568"/>
        </p:xfrm>
        <a:graphic>
          <a:graphicData uri="http://schemas.openxmlformats.org/drawingml/2006/table">
            <a:tbl>
              <a:tblPr/>
              <a:tblGrid>
                <a:gridCol w="981075"/>
                <a:gridCol w="1103313"/>
                <a:gridCol w="1058862"/>
                <a:gridCol w="1071563"/>
                <a:gridCol w="1214437"/>
                <a:gridCol w="1785938"/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2003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2006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2007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2008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2009(s</a:t>
                      </a:r>
                      <a:r>
                        <a:rPr kumimoji="0" 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ierpień</a:t>
                      </a:r>
                      <a:r>
                        <a:rPr kumimoji="0" lang="pl-PL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83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Polska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18,0%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14,9%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11,4%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9,5%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10,8%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58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Powiat Nakielski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32,60%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27,2%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22,4%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18,5%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19,6%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87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Gmina Sadki</a:t>
                      </a:r>
                      <a:r>
                        <a:rPr kumimoji="0" lang="pl-PL" sz="20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*</a:t>
                      </a:r>
                      <a:endParaRPr kumimoji="0" lang="pl-PL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18,58%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14,83%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10,68%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8,64%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9,48%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5362" name="Object 2"/>
          <p:cNvGraphicFramePr>
            <a:graphicFrameLocks noChangeAspect="1"/>
          </p:cNvGraphicFramePr>
          <p:nvPr/>
        </p:nvGraphicFramePr>
        <p:xfrm>
          <a:off x="2000250" y="5929313"/>
          <a:ext cx="6118225" cy="719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3" r:id="rId3" imgW="6118200" imgH="718920" progId="">
                  <p:embed/>
                </p:oleObj>
              </mc:Choice>
              <mc:Fallback>
                <p:oleObj r:id="rId3" imgW="6118200" imgH="718920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00250" y="5929313"/>
                        <a:ext cx="6118225" cy="719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5402" name="Picture 3" descr="K:\loga do zmniejszenia\herb gminy_2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143375" y="214313"/>
            <a:ext cx="785813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403" name="Picture 7" descr="K:\loga do zmniejszenia\KAPITAL_LUDZKI_POZ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0"/>
            <a:ext cx="2357438" cy="1146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404" name="Picture 9" descr="http://www.pupjastrzebie.com/projekty_promocja/UE+EFS_L-mono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357938" y="0"/>
            <a:ext cx="2786062" cy="1027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405" name="Symbol zastępczy numeru slajdu 10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B81C8E5-8D85-41D6-8121-063A508F8C38}" type="slidenum">
              <a:rPr lang="pl-PL"/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Symbol zastępczy zawartości 2"/>
          <p:cNvSpPr>
            <a:spLocks noGrp="1"/>
          </p:cNvSpPr>
          <p:nvPr>
            <p:ph idx="1"/>
          </p:nvPr>
        </p:nvSpPr>
        <p:spPr>
          <a:xfrm>
            <a:off x="500063" y="1857375"/>
            <a:ext cx="8186737" cy="2643188"/>
          </a:xfrm>
        </p:spPr>
        <p:txBody>
          <a:bodyPr/>
          <a:lstStyle/>
          <a:p>
            <a:r>
              <a:rPr lang="pl-PL" sz="1000" smtClean="0"/>
              <a:t>W gminie Sadki występują   podmioty gospodarcze  np..: jednostki budżetowe państwowe i komunalne, spółdzielnie, prywatna działalność gospodarcza i inne.</a:t>
            </a:r>
          </a:p>
          <a:p>
            <a:r>
              <a:rPr lang="pl-PL" sz="1000" smtClean="0"/>
              <a:t>      W 1996 roku działalność gospodarczą w gminie Sadki prowadziło 217 podmiotów gospodarczych, 430 w 2003 roku, na  dzień dzisiejszy wpis do EDG ma 926 , a wpisy aktualny 337 podmiotów gospodarczych.</a:t>
            </a:r>
          </a:p>
          <a:p>
            <a:r>
              <a:rPr lang="pl-PL" sz="1000" smtClean="0"/>
              <a:t>      Największe znaczenie w lokalnej gospodarce odgrywają małe i średnie przedsiębiorstwa, które zapewniają zatrudnienie i dochody. Ilość zakładów ogółem wzrosła w latach 1996-2003 o 98,2 %. Mieszkańcy  pracują w jednostkach organizacyjnych gminy Sadki: placówkach administracyjnych i oświatowych. Następnie w Rolniczej Spółdzielni Produkcyjnej w Sadkach i Zespole Szkół Ponadpodstawowych  Młodzieżowym Ośrodku  Wychowawczym  w  Samostrzelu. Znaczącymi przedsiębiorstwami rolnymi są: Stadnina Koni w Dobrzyniewie Gospodarstwo Mrozowo , Gospodarstwo Rolne  w  Dębowie  i  Samostrzelu.</a:t>
            </a:r>
          </a:p>
          <a:p>
            <a:pPr>
              <a:buFont typeface="Wingdings 3" pitchFamily="18" charset="2"/>
              <a:buNone/>
            </a:pPr>
            <a:endParaRPr lang="pl-PL" sz="1000" smtClean="0"/>
          </a:p>
          <a:p>
            <a:pPr>
              <a:buFont typeface="Wingdings 3" pitchFamily="18" charset="2"/>
              <a:buNone/>
            </a:pPr>
            <a:r>
              <a:rPr lang="pl-PL" sz="1000" smtClean="0"/>
              <a:t>   </a:t>
            </a:r>
          </a:p>
          <a:p>
            <a:pPr>
              <a:buFont typeface="Wingdings 3" pitchFamily="18" charset="2"/>
              <a:buNone/>
            </a:pPr>
            <a:r>
              <a:rPr lang="pl-PL" sz="1000" smtClean="0"/>
              <a:t> </a:t>
            </a:r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57224" y="1214422"/>
            <a:ext cx="7901014" cy="488968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pl-PL" sz="2800" dirty="0" smtClean="0">
                <a:solidFill>
                  <a:schemeClr val="bg1">
                    <a:lumMod val="50000"/>
                  </a:schemeClr>
                </a:solidFill>
              </a:rPr>
              <a:t>Działalność   gospodarcza</a:t>
            </a:r>
            <a:endParaRPr lang="pl-PL" sz="28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7891" name="Picture 3" descr="K:\loga do zmniejszenia\herb gminy_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43375" y="214313"/>
            <a:ext cx="785813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2" name="Picture 7" descr="K:\loga do zmniejszenia\KAPITAL_LUDZKI_POZ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2357438" cy="1146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3" name="Picture 9" descr="http://www.pupjastrzebie.com/projekty_promocja/UE+EFS_L-mono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57938" y="0"/>
            <a:ext cx="2786062" cy="1027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4" name="Symbol zastępczy numeru slajdu 9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BC22B02-9953-4FD5-8928-9901D77E6719}" type="slidenum">
              <a:rPr lang="pl-PL"/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Symbol zastępczy zawartości 2"/>
          <p:cNvSpPr>
            <a:spLocks noGrp="1"/>
          </p:cNvSpPr>
          <p:nvPr>
            <p:ph idx="1"/>
          </p:nvPr>
        </p:nvSpPr>
        <p:spPr>
          <a:xfrm>
            <a:off x="500063" y="1857375"/>
            <a:ext cx="8186737" cy="4149725"/>
          </a:xfrm>
        </p:spPr>
        <p:txBody>
          <a:bodyPr/>
          <a:lstStyle/>
          <a:p>
            <a:pPr>
              <a:buFont typeface="Wingdings 3" pitchFamily="18" charset="2"/>
              <a:buNone/>
            </a:pPr>
            <a:endParaRPr lang="pl-PL" smtClean="0"/>
          </a:p>
          <a:p>
            <a:r>
              <a:rPr lang="pl-PL" sz="1800" smtClean="0"/>
              <a:t>Gmina Sadki jest typowo rolniczą. Naturalnym bogactwem jest ziemia, szczególnie łąki nadnoteckie, które stwarzają warunki do rozwoju hodowli bydła mlecznego i mięsnego. Są one także ostoja ptactwa i zwierzyny łownej. Mogą być magnesem przyciągającym turystów szukających wypoczynku w zakątkach, do których nie dotarły jeszcze skutki cywilizacji.   Stąd też rozszerzona charakterystyka tego działu. </a:t>
            </a:r>
          </a:p>
          <a:p>
            <a:endParaRPr lang="pl-PL" smtClean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42910" y="1643050"/>
            <a:ext cx="7758138" cy="274654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pl-PL" sz="3200" dirty="0" smtClean="0">
                <a:solidFill>
                  <a:schemeClr val="bg1">
                    <a:lumMod val="50000"/>
                  </a:schemeClr>
                </a:solidFill>
              </a:rPr>
              <a:t>Rolnictwo</a:t>
            </a:r>
            <a:endParaRPr lang="pl-PL" sz="32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8915" name="Picture 3" descr="K:\loga do zmniejszenia\herb gminy_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43375" y="214313"/>
            <a:ext cx="785813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6" name="Picture 7" descr="K:\loga do zmniejszenia\KAPITAL_LUDZKI_POZ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2205038" cy="107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7" name="Picture 9" descr="http://www.pupjastrzebie.com/projekty_promocja/UE+EFS_L-mono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57938" y="0"/>
            <a:ext cx="2786062" cy="1027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18" name="Symbol zastępczy numeru slajdu 10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A0BC4B3-A26C-4B27-9D5E-49DA4EF958FF}" type="slidenum">
              <a:rPr lang="pl-PL"/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42938" y="2428875"/>
            <a:ext cx="8158162" cy="3286125"/>
          </a:xfrm>
        </p:spPr>
        <p:txBody>
          <a:bodyPr>
            <a:normAutofit lnSpcReduction="10000"/>
          </a:bodyPr>
          <a:lstStyle/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sz="1500" dirty="0" smtClean="0"/>
              <a:t>Analizując zmiany w poszczególnych grupach obszarowych gospodarstw rolnych na przestrzeni rozpatrywanego okresu 14 lat, zauważa się znaczny wzrost ilości gospodarstw małych o powierzchni 1,0-4,99 i 5,0-9,99 ha ( stanowią 50 % wszystkich  gospodarstw ) oraz pojawienie się grupy gospodarstw bardzo dużych powyżej 50,00 ha, a także wyraźny spadek liczby gospodarstw w grupie pośrednich 10,00-14,99 ha . Średnia powierzchnia gospodarstwa w trzech pierwszych grupach obszarowych układa się mniej więcej na tym samym poziomie, wyraźny wzrost obserwuje się dopiero w grupie gospodarstw 15,00-49,99 ha. Średnia powierzchnia w grupie gospodarstw powyżej 50,00 ha wynosi 100,05 ha.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sz="1500" dirty="0" smtClean="0"/>
              <a:t> Występujące zmiany w strukturze można wiązać przede wszystkim z istniejącymi warunkami przyrodniczymi oraz koniecznością dostosowywania gospodarstw rolnych do zmieniających się warunków ekonomicznych. Potwierdzeniem tego jest obserwowany trend zwiększania się liczby gospodarstw małych i bardzo dużych , kosztem gospodarstw średnich.  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endParaRPr lang="pl-PL" dirty="0" smtClean="0"/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endParaRPr lang="pl-PL" dirty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71472" y="1571612"/>
            <a:ext cx="8229600" cy="857248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pl-PL" sz="2800" dirty="0" smtClean="0">
                <a:solidFill>
                  <a:schemeClr val="bg1">
                    <a:lumMod val="50000"/>
                  </a:schemeClr>
                </a:solidFill>
              </a:rPr>
              <a:t>Rolnictwo  </a:t>
            </a:r>
            <a:r>
              <a:rPr lang="pl-PL" sz="2800" dirty="0" err="1" smtClean="0">
                <a:solidFill>
                  <a:schemeClr val="bg1">
                    <a:lumMod val="50000"/>
                  </a:schemeClr>
                </a:solidFill>
              </a:rPr>
              <a:t>cd</a:t>
            </a:r>
            <a:endParaRPr lang="pl-PL" sz="28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9939" name="Picture 3" descr="K:\loga do zmniejszenia\herb gminy_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43375" y="214313"/>
            <a:ext cx="785813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0" name="Picture 7" descr="K:\loga do zmniejszenia\KAPITAL_LUDZKI_POZ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2205038" cy="107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1" name="Picture 9" descr="http://www.pupjastrzebie.com/projekty_promocja/UE+EFS_L-mono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57938" y="0"/>
            <a:ext cx="2786062" cy="1027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42" name="Symbol zastępczy numeru slajdu 10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C078383-DF2E-41EB-A37C-8507055EFE9A}" type="slidenum">
              <a:rPr lang="pl-PL"/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Symbol zastępczy zawartości 3"/>
          <p:cNvGraphicFramePr>
            <a:graphicFrameLocks noGrp="1"/>
          </p:cNvGraphicFramePr>
          <p:nvPr>
            <p:ph idx="1"/>
          </p:nvPr>
        </p:nvGraphicFramePr>
        <p:xfrm>
          <a:off x="500063" y="1714500"/>
          <a:ext cx="8072437" cy="36353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76226"/>
                <a:gridCol w="1749041"/>
                <a:gridCol w="1547228"/>
              </a:tblGrid>
              <a:tr h="222884">
                <a:tc rowSpan="2">
                  <a:txBody>
                    <a:bodyPr/>
                    <a:lstStyle/>
                    <a:p>
                      <a:r>
                        <a:rPr lang="pl-PL" sz="1400" dirty="0" smtClean="0"/>
                        <a:t>Wyszczególnienie</a:t>
                      </a:r>
                      <a:endParaRPr lang="pl-PL" sz="14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pl-PL" dirty="0" smtClean="0"/>
                        <a:t>      </a:t>
                      </a:r>
                      <a:r>
                        <a:rPr lang="pl-PL" sz="1400" dirty="0" smtClean="0"/>
                        <a:t>Powierzchnia  upraw</a:t>
                      </a:r>
                      <a:endParaRPr lang="pl-PL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</a:tr>
              <a:tr h="343779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400" dirty="0" smtClean="0"/>
                        <a:t>Ogółem w ha</a:t>
                      </a:r>
                      <a:endParaRPr lang="pl-PL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dirty="0" smtClean="0"/>
                        <a:t>w  % </a:t>
                      </a:r>
                      <a:endParaRPr lang="pl-PL" sz="1200" dirty="0"/>
                    </a:p>
                  </a:txBody>
                  <a:tcPr/>
                </a:tc>
              </a:tr>
              <a:tr h="2664288"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pl-PL" sz="1200" dirty="0" smtClean="0"/>
                        <a:t>Zboża  ogółem(łącznie z kukurydzą n a ziarno)</a:t>
                      </a:r>
                    </a:p>
                    <a:p>
                      <a:pPr marL="342900" indent="-342900">
                        <a:buAutoNum type="arabicPeriod"/>
                      </a:pPr>
                      <a:endParaRPr lang="pl-PL" sz="1200" dirty="0" smtClean="0"/>
                    </a:p>
                    <a:p>
                      <a:pPr marL="228600" indent="-228600">
                        <a:buAutoNum type="arabicPeriod"/>
                      </a:pPr>
                      <a:r>
                        <a:rPr lang="pl-PL" sz="1200" dirty="0" smtClean="0"/>
                        <a:t>   Strączkowe  na  ziarno</a:t>
                      </a:r>
                    </a:p>
                    <a:p>
                      <a:pPr marL="228600" indent="-228600">
                        <a:buAutoNum type="arabicPeriod"/>
                      </a:pPr>
                      <a:endParaRPr lang="pl-PL" sz="1200" dirty="0" smtClean="0"/>
                    </a:p>
                    <a:p>
                      <a:pPr marL="228600" indent="-228600">
                        <a:buAutoNum type="arabicPeriod"/>
                      </a:pPr>
                      <a:r>
                        <a:rPr lang="pl-PL" sz="1200" dirty="0" smtClean="0"/>
                        <a:t>   Ziemniaki</a:t>
                      </a:r>
                    </a:p>
                    <a:p>
                      <a:pPr marL="228600" indent="-228600">
                        <a:buAutoNum type="arabicPeriod"/>
                      </a:pPr>
                      <a:endParaRPr lang="pl-PL" sz="1200" dirty="0" smtClean="0"/>
                    </a:p>
                    <a:p>
                      <a:pPr marL="228600" indent="-228600">
                        <a:buAutoNum type="arabicPeriod"/>
                      </a:pPr>
                      <a:r>
                        <a:rPr lang="pl-PL" sz="1200" dirty="0" smtClean="0"/>
                        <a:t>   Przemysłowe</a:t>
                      </a:r>
                    </a:p>
                    <a:p>
                      <a:pPr marL="228600" indent="-228600">
                        <a:buFont typeface="Arial" pitchFamily="34" charset="0"/>
                        <a:buChar char="•"/>
                      </a:pPr>
                      <a:r>
                        <a:rPr lang="pl-PL" sz="1200" dirty="0" smtClean="0"/>
                        <a:t>    buraki  cukrowe</a:t>
                      </a:r>
                    </a:p>
                    <a:p>
                      <a:pPr marL="228600" indent="-228600">
                        <a:buFont typeface="Arial" pitchFamily="34" charset="0"/>
                        <a:buChar char="•"/>
                      </a:pPr>
                      <a:r>
                        <a:rPr lang="pl-PL" sz="1200" dirty="0" smtClean="0"/>
                        <a:t>    rzepak</a:t>
                      </a:r>
                    </a:p>
                    <a:p>
                      <a:pPr marL="228600" indent="-228600">
                        <a:buFont typeface="Arial" pitchFamily="34" charset="0"/>
                        <a:buNone/>
                      </a:pPr>
                      <a:endParaRPr lang="pl-PL" sz="1200" dirty="0" smtClean="0"/>
                    </a:p>
                    <a:p>
                      <a:pPr marL="342900" indent="-342900">
                        <a:buFont typeface="Arial" pitchFamily="34" charset="0"/>
                        <a:buAutoNum type="arabicPeriod" startAt="5"/>
                      </a:pPr>
                      <a:r>
                        <a:rPr lang="pl-PL" sz="1200" dirty="0" smtClean="0"/>
                        <a:t>Pastewne (łącznie  z  mieszankami zbożowo-strączkowymi)</a:t>
                      </a:r>
                    </a:p>
                    <a:p>
                      <a:pPr marL="342900" indent="-342900">
                        <a:buFont typeface="Arial" pitchFamily="34" charset="0"/>
                        <a:buAutoNum type="arabicPeriod" startAt="5"/>
                      </a:pPr>
                      <a:endParaRPr lang="pl-PL" sz="1200" dirty="0" smtClean="0"/>
                    </a:p>
                    <a:p>
                      <a:pPr marL="342900" indent="-342900">
                        <a:buFont typeface="Arial" pitchFamily="34" charset="0"/>
                        <a:buAutoNum type="arabicPeriod" startAt="5"/>
                      </a:pPr>
                      <a:r>
                        <a:rPr lang="pl-PL" sz="1200" dirty="0" smtClean="0"/>
                        <a:t>Pozostałe  ( w tym warzywa, plantacje )</a:t>
                      </a:r>
                    </a:p>
                    <a:p>
                      <a:pPr marL="342900" indent="-342900">
                        <a:buFont typeface="Arial" pitchFamily="34" charset="0"/>
                        <a:buNone/>
                      </a:pPr>
                      <a:r>
                        <a:rPr lang="pl-PL" sz="1800" dirty="0" smtClean="0"/>
                        <a:t>                                               </a:t>
                      </a:r>
                      <a:r>
                        <a:rPr lang="pl-PL" sz="1400" dirty="0" smtClean="0"/>
                        <a:t>OGÓŁEM</a:t>
                      </a:r>
                      <a:endParaRPr lang="pl-PL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dirty="0" smtClean="0"/>
                        <a:t>5.468</a:t>
                      </a:r>
                    </a:p>
                    <a:p>
                      <a:endParaRPr lang="pl-PL" sz="1200" dirty="0" smtClean="0"/>
                    </a:p>
                    <a:p>
                      <a:r>
                        <a:rPr lang="pl-PL" sz="1200" dirty="0" smtClean="0"/>
                        <a:t>         7</a:t>
                      </a:r>
                    </a:p>
                    <a:p>
                      <a:endParaRPr lang="pl-PL" sz="1200" dirty="0" smtClean="0"/>
                    </a:p>
                    <a:p>
                      <a:r>
                        <a:rPr lang="pl-PL" sz="1200" dirty="0" smtClean="0"/>
                        <a:t>      223</a:t>
                      </a:r>
                    </a:p>
                    <a:p>
                      <a:endParaRPr lang="pl-PL" sz="1200" dirty="0" smtClean="0"/>
                    </a:p>
                    <a:p>
                      <a:r>
                        <a:rPr lang="pl-PL" sz="1200" dirty="0" smtClean="0"/>
                        <a:t>  1.388</a:t>
                      </a:r>
                    </a:p>
                    <a:p>
                      <a:r>
                        <a:rPr lang="pl-PL" sz="1200" dirty="0" smtClean="0"/>
                        <a:t>      498</a:t>
                      </a:r>
                    </a:p>
                    <a:p>
                      <a:r>
                        <a:rPr lang="pl-PL" sz="1200" dirty="0" smtClean="0"/>
                        <a:t>      890</a:t>
                      </a:r>
                    </a:p>
                    <a:p>
                      <a:endParaRPr lang="pl-PL" sz="1200" dirty="0" smtClean="0"/>
                    </a:p>
                    <a:p>
                      <a:r>
                        <a:rPr lang="pl-PL" sz="1200" dirty="0" smtClean="0"/>
                        <a:t>     687</a:t>
                      </a:r>
                    </a:p>
                    <a:p>
                      <a:r>
                        <a:rPr lang="pl-PL" sz="1200" dirty="0" smtClean="0"/>
                        <a:t>      174    </a:t>
                      </a:r>
                    </a:p>
                    <a:p>
                      <a:r>
                        <a:rPr lang="pl-PL" sz="1200" b="1" dirty="0" smtClean="0"/>
                        <a:t>   </a:t>
                      </a:r>
                    </a:p>
                    <a:p>
                      <a:r>
                        <a:rPr lang="pl-PL" sz="1200" b="1" dirty="0" smtClean="0"/>
                        <a:t>7947</a:t>
                      </a:r>
                    </a:p>
                    <a:p>
                      <a:endParaRPr lang="pl-PL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dirty="0" smtClean="0"/>
                        <a:t>68,8</a:t>
                      </a:r>
                    </a:p>
                    <a:p>
                      <a:endParaRPr lang="pl-PL" sz="1200" dirty="0" smtClean="0"/>
                    </a:p>
                    <a:p>
                      <a:r>
                        <a:rPr lang="pl-PL" sz="1200" dirty="0" smtClean="0"/>
                        <a:t>    0,1</a:t>
                      </a:r>
                    </a:p>
                    <a:p>
                      <a:endParaRPr lang="pl-PL" sz="1200" dirty="0" smtClean="0"/>
                    </a:p>
                    <a:p>
                      <a:r>
                        <a:rPr lang="pl-PL" sz="1200" dirty="0" smtClean="0"/>
                        <a:t>    2,8</a:t>
                      </a:r>
                    </a:p>
                    <a:p>
                      <a:endParaRPr lang="pl-PL" sz="1200" dirty="0" smtClean="0"/>
                    </a:p>
                    <a:p>
                      <a:r>
                        <a:rPr lang="pl-PL" sz="1200" dirty="0" smtClean="0"/>
                        <a:t>   17,5</a:t>
                      </a:r>
                    </a:p>
                    <a:p>
                      <a:r>
                        <a:rPr lang="pl-PL" sz="1200" dirty="0" smtClean="0"/>
                        <a:t>     6,3</a:t>
                      </a:r>
                    </a:p>
                    <a:p>
                      <a:r>
                        <a:rPr lang="pl-PL" sz="1200" dirty="0" smtClean="0"/>
                        <a:t>    11,2</a:t>
                      </a:r>
                    </a:p>
                    <a:p>
                      <a:endParaRPr lang="pl-PL" sz="1200" dirty="0" smtClean="0"/>
                    </a:p>
                    <a:p>
                      <a:r>
                        <a:rPr lang="pl-PL" sz="1200" dirty="0" smtClean="0"/>
                        <a:t>      8,6</a:t>
                      </a:r>
                    </a:p>
                    <a:p>
                      <a:r>
                        <a:rPr lang="pl-PL" sz="1200" dirty="0" smtClean="0"/>
                        <a:t>       2,2</a:t>
                      </a:r>
                    </a:p>
                    <a:p>
                      <a:endParaRPr lang="pl-PL" sz="12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57158" y="1071546"/>
            <a:ext cx="8229600" cy="500066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pl-PL" sz="1600" dirty="0" smtClean="0">
                <a:solidFill>
                  <a:schemeClr val="bg1">
                    <a:lumMod val="50000"/>
                  </a:schemeClr>
                </a:solidFill>
              </a:rPr>
              <a:t>Rolnictwo</a:t>
            </a:r>
            <a:r>
              <a:rPr lang="pl-PL" sz="1600" b="0" dirty="0" smtClean="0">
                <a:solidFill>
                  <a:schemeClr val="bg1">
                    <a:lumMod val="50000"/>
                  </a:schemeClr>
                </a:solidFill>
              </a:rPr>
              <a:t> - powierzchnia  zasiewów </a:t>
            </a:r>
            <a:r>
              <a:rPr lang="pl-PL" sz="1600" b="0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pl-PL" sz="1000" b="0" dirty="0" smtClean="0">
                <a:latin typeface="Arial" pitchFamily="34" charset="0"/>
                <a:cs typeface="Arial" pitchFamily="34" charset="0"/>
              </a:rPr>
              <a:t>Źródło :Spis  powszechny  2002 r.)</a:t>
            </a:r>
            <a:endParaRPr lang="pl-PL" sz="1000" b="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0981" name="Picture 3" descr="K:\loga do zmniejszenia\herb gminy_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43375" y="214313"/>
            <a:ext cx="785813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2" name="Picture 7" descr="K:\loga do zmniejszenia\KAPITAL_LUDZKI_POZ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2205038" cy="107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3" name="Picture 9" descr="http://www.pupjastrzebie.com/projekty_promocja/UE+EFS_L-mono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57938" y="0"/>
            <a:ext cx="2786062" cy="1027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84" name="Symbol zastępczy numeru slajdu 9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0826357-686B-4DAC-AFD1-FEB4FEF25BCF}" type="slidenum">
              <a:rPr lang="pl-PL"/>
              <a:pPr fontAlgn="base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Symbol zastępczy zawartości 2"/>
          <p:cNvSpPr>
            <a:spLocks noGrp="1"/>
          </p:cNvSpPr>
          <p:nvPr>
            <p:ph idx="1"/>
          </p:nvPr>
        </p:nvSpPr>
        <p:spPr>
          <a:xfrm>
            <a:off x="857250" y="1643063"/>
            <a:ext cx="8043863" cy="4214812"/>
          </a:xfrm>
        </p:spPr>
        <p:txBody>
          <a:bodyPr/>
          <a:lstStyle/>
          <a:p>
            <a:r>
              <a:rPr lang="pl-PL" sz="1700" smtClean="0"/>
              <a:t>Właścicielami zasobów mieszkaniowych w gminie są m.in.. : właściciele prywatni, wspólnoty mieszkaniowe, zakłady pracy, gmina.</a:t>
            </a:r>
          </a:p>
          <a:p>
            <a:r>
              <a:rPr lang="pl-PL" sz="1700" smtClean="0"/>
              <a:t>Bezpośrednią miarą aktywności społeczności lokalnej w zakresie mieszkalnictwa jest ilość pozwoleń na budowę. Stanowią one o rozmiarach nowego budownictwa mieszkaniowego.  W okresie 1999 - 2003 wydano dla terenu gminy Sadki 73 pozwoleń na budowę budynków. Najwięcej, bo aż 23 (31,5%) wydano pozwoleń w 2001 roku. Napawa to optymizmem i jest przejawem aktywności mieszkańców.</a:t>
            </a:r>
          </a:p>
          <a:p>
            <a:r>
              <a:rPr lang="pl-PL" sz="1700" smtClean="0"/>
              <a:t> W  gminie  mamy  1745 mieszkań . Z  tego  34,5 %  zostało pobudowanych  1944 r. , 56 %  w  latach 1945-1989 , a po 1989 r. -9,5 % .</a:t>
            </a:r>
          </a:p>
          <a:p>
            <a:r>
              <a:rPr lang="pl-PL" sz="1700" smtClean="0"/>
              <a:t>Problemem  jest  brak  mieszkań </a:t>
            </a:r>
          </a:p>
          <a:p>
            <a:endParaRPr lang="pl-PL" smtClean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71472" y="1071546"/>
            <a:ext cx="8115328" cy="571504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pl-PL" sz="2400" dirty="0" smtClean="0">
                <a:solidFill>
                  <a:schemeClr val="bg1">
                    <a:lumMod val="50000"/>
                  </a:schemeClr>
                </a:solidFill>
              </a:rPr>
              <a:t>Gospodarka mieszkaniowa</a:t>
            </a:r>
            <a:endParaRPr lang="pl-PL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1987" name="Picture 3" descr="K:\loga do zmniejszenia\herb gminy_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43375" y="214313"/>
            <a:ext cx="785813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88" name="Picture 7" descr="K:\loga do zmniejszenia\KAPITAL_LUDZKI_POZ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2143125" cy="104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89" name="Picture 7" descr="K:\loga do zmniejszenia\KAPITAL_LUDZKI_POZ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2062163" cy="1001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0" name="Picture 9" descr="http://www.pupjastrzebie.com/projekty_promocja/UE+EFS_L-mono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57938" y="0"/>
            <a:ext cx="2786062" cy="1027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91" name="Symbol zastępczy numeru slajdu 9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396F06C-94AE-4267-89EF-ABF28679892A}" type="slidenum">
              <a:rPr lang="pl-PL"/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Symbol zastępczy zawartości 2"/>
          <p:cNvSpPr>
            <a:spLocks noGrp="1"/>
          </p:cNvSpPr>
          <p:nvPr>
            <p:ph idx="1"/>
          </p:nvPr>
        </p:nvSpPr>
        <p:spPr>
          <a:xfrm>
            <a:off x="285750" y="1571625"/>
            <a:ext cx="7715250" cy="3786188"/>
          </a:xfrm>
        </p:spPr>
        <p:txBody>
          <a:bodyPr/>
          <a:lstStyle/>
          <a:p>
            <a:pPr>
              <a:buFont typeface="Wingdings 3" pitchFamily="18" charset="2"/>
              <a:buNone/>
            </a:pPr>
            <a:r>
              <a:rPr lang="pl-PL" smtClean="0"/>
              <a:t>  </a:t>
            </a:r>
          </a:p>
          <a:p>
            <a:pPr>
              <a:buFont typeface="Wingdings 3" pitchFamily="18" charset="2"/>
              <a:buNone/>
            </a:pPr>
            <a:endParaRPr lang="pl-PL" sz="1600" smtClean="0"/>
          </a:p>
          <a:p>
            <a:pPr>
              <a:buFont typeface="Wingdings 3" pitchFamily="18" charset="2"/>
              <a:buNone/>
            </a:pPr>
            <a:r>
              <a:rPr lang="pl-PL" sz="1600" smtClean="0"/>
              <a:t>Liczba uczniów szkół podstawowych i  gimnazjum</a:t>
            </a:r>
          </a:p>
          <a:p>
            <a:pPr>
              <a:buFont typeface="Wingdings 3" pitchFamily="18" charset="2"/>
              <a:buNone/>
            </a:pPr>
            <a:r>
              <a:rPr lang="pl-PL" sz="1200" smtClean="0"/>
              <a:t>        (  Źródło :GZOO   Sadki )</a:t>
            </a:r>
            <a:endParaRPr lang="pl-PL" smtClean="0"/>
          </a:p>
          <a:p>
            <a:pPr>
              <a:buFont typeface="Wingdings 3" pitchFamily="18" charset="2"/>
              <a:buNone/>
            </a:pPr>
            <a:endParaRPr lang="pl-PL" smtClean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57158" y="1357298"/>
            <a:ext cx="8177242" cy="401762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pl-PL" sz="4600" dirty="0" smtClean="0">
                <a:solidFill>
                  <a:schemeClr val="bg1">
                    <a:lumMod val="50000"/>
                  </a:schemeClr>
                </a:solidFill>
              </a:rPr>
              <a:t/>
            </a:r>
            <a:br>
              <a:rPr lang="pl-PL" sz="4600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pl-PL" sz="3100" dirty="0" smtClean="0">
                <a:solidFill>
                  <a:schemeClr val="bg1">
                    <a:lumMod val="50000"/>
                  </a:schemeClr>
                </a:solidFill>
              </a:rPr>
              <a:t>Edukacja, kultura, sport</a:t>
            </a:r>
            <a:r>
              <a:rPr lang="pl-PL" sz="3100" u="sng" dirty="0" smtClean="0"/>
              <a:t/>
            </a:r>
            <a:br>
              <a:rPr lang="pl-PL" sz="3100" u="sng" dirty="0" smtClean="0"/>
            </a:br>
            <a:endParaRPr lang="pl-PL" sz="3100" dirty="0"/>
          </a:p>
        </p:txBody>
      </p:sp>
      <p:graphicFrame>
        <p:nvGraphicFramePr>
          <p:cNvPr id="4" name="Tabela 3"/>
          <p:cNvGraphicFramePr>
            <a:graphicFrameLocks noGrp="1"/>
          </p:cNvGraphicFramePr>
          <p:nvPr/>
        </p:nvGraphicFramePr>
        <p:xfrm>
          <a:off x="785813" y="3000375"/>
          <a:ext cx="6572250" cy="13541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4459"/>
                <a:gridCol w="1314459"/>
                <a:gridCol w="1314459"/>
                <a:gridCol w="1314459"/>
                <a:gridCol w="1314459"/>
              </a:tblGrid>
              <a:tr h="594064">
                <a:tc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2002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2003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2008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2009</a:t>
                      </a:r>
                      <a:endParaRPr lang="pl-PL" dirty="0"/>
                    </a:p>
                  </a:txBody>
                  <a:tcPr/>
                </a:tc>
              </a:tr>
              <a:tr h="760396">
                <a:tc>
                  <a:txBody>
                    <a:bodyPr/>
                    <a:lstStyle/>
                    <a:p>
                      <a:r>
                        <a:rPr lang="pl-PL" dirty="0" smtClean="0"/>
                        <a:t>Liczba uczniów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1039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966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780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753</a:t>
                      </a:r>
                      <a:endParaRPr lang="pl-PL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3031" name="Picture 3" descr="K:\loga do zmniejszenia\herb gminy_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43375" y="214313"/>
            <a:ext cx="785813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32" name="Picture 7" descr="K:\loga do zmniejszenia\KAPITAL_LUDZKI_POZ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2205038" cy="107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33" name="Picture 9" descr="http://www.pupjastrzebie.com/projekty_promocja/UE+EFS_L-mono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57938" y="0"/>
            <a:ext cx="2786062" cy="1027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34" name="Symbol zastępczy numeru slajdu 10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1F9041C-21B4-45E7-9942-B053ECC675EC}" type="slidenum">
              <a:rPr lang="pl-PL"/>
              <a:pPr fontAlgn="base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28625" y="1857375"/>
            <a:ext cx="8229600" cy="4000500"/>
          </a:xfrm>
        </p:spPr>
        <p:txBody>
          <a:bodyPr>
            <a:normAutofit fontScale="70000" lnSpcReduction="20000"/>
          </a:bodyPr>
          <a:lstStyle/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dirty="0" smtClean="0"/>
              <a:t>W  gminie jest jedno przedszkole ,  5 szkół podstawowych , w  tym  jedna niepubliczna  i  zespół szkół ponadpodstawowych.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dirty="0" smtClean="0"/>
              <a:t>Bibliotek Publiczna i dwie filie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dirty="0" smtClean="0"/>
              <a:t>Wiejski Dom Kultury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dirty="0" smtClean="0"/>
              <a:t>Świetlice wiejskie -  12, w tym dwie profilaktyczno-wychowawcze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dirty="0" smtClean="0"/>
              <a:t>Obiekty sportowe , boiska szkole , Orlik , place zabaw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dirty="0" smtClean="0"/>
              <a:t>Obiekty kultu religijnego: cztery kościoły parafialne i cztery kaplice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dirty="0" smtClean="0"/>
              <a:t>Ochotnicza  Straż Pożarna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dirty="0" smtClean="0"/>
              <a:t>Ochrona Zdrowia- Samodzielny Publiczny Zakład Opieki Zdrowotnej Przychodnia w Sadkach 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dirty="0" smtClean="0"/>
              <a:t>Bezpieczeństwo publiczne – Posterunek Policji , Straż Gminna 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dirty="0" smtClean="0"/>
              <a:t>Gminna Komisja Rozwiązywania Problemów Alkoholowych</a:t>
            </a:r>
            <a:endParaRPr lang="pl-PL" dirty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28596" y="1000108"/>
            <a:ext cx="8550432" cy="987552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pl-PL" sz="2800" dirty="0" smtClean="0">
                <a:solidFill>
                  <a:schemeClr val="bg1">
                    <a:lumMod val="50000"/>
                  </a:schemeClr>
                </a:solidFill>
              </a:rPr>
              <a:t>Infrastruktura</a:t>
            </a:r>
            <a:endParaRPr lang="pl-PL" sz="28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4035" name="Picture 3" descr="K:\loga do zmniejszenia\herb gminy_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43375" y="214313"/>
            <a:ext cx="785813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6" name="Picture 7" descr="K:\loga do zmniejszenia\KAPITAL_LUDZKI_POZ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2205038" cy="107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7" name="Picture 9" descr="http://www.pupjastrzebie.com/projekty_promocja/UE+EFS_L-mono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57938" y="0"/>
            <a:ext cx="2786062" cy="1027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38" name="Symbol zastępczy numeru slajdu 9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43FD035-BD58-41AF-A734-B5319415F9CD}" type="slidenum">
              <a:rPr lang="pl-PL"/>
              <a:pPr fontAlgn="base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188" y="1428750"/>
            <a:ext cx="8504237" cy="4286250"/>
          </a:xfrm>
        </p:spPr>
        <p:txBody>
          <a:bodyPr>
            <a:normAutofit fontScale="25000" lnSpcReduction="20000"/>
          </a:bodyPr>
          <a:lstStyle/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sz="6400" b="1" dirty="0" smtClean="0"/>
              <a:t>Towarzystwo Kulturalne Gminy Sadki</a:t>
            </a:r>
            <a:r>
              <a:rPr lang="pl-PL" sz="6400" dirty="0" smtClean="0"/>
              <a:t> - </a:t>
            </a:r>
            <a:r>
              <a:rPr lang="pl-PL" sz="4800" dirty="0" smtClean="0"/>
              <a:t>zawiązane w 1995 roku. Inicjuje i organizuje różnorodne formy życia kulturalnego. Propaguje historię, kulturę, sztukę i obyczaje regionów. Jest popularyzatorem sztuki, w tym ludowej i folkloru regionu. Organizuje i koordynuje imprezy kulturalne: pikniki, festyny ludowe, spotkania z piosenką, święto miłośników koni – Hubertus, 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sz="6400" b="1" dirty="0" smtClean="0"/>
              <a:t>Stowarzyszenie Kobiet Na Rzecz Środowiska Wiejskiego</a:t>
            </a:r>
            <a:r>
              <a:rPr lang="pl-PL" sz="6400" dirty="0" smtClean="0"/>
              <a:t> </a:t>
            </a:r>
            <a:r>
              <a:rPr lang="pl-PL" sz="4800" dirty="0" smtClean="0"/>
              <a:t>– powstałe w 1999 roku. Rozwija umiejętności organizacyjne kobiet. Ma na celu społeczną i polityczną aktywizację kobiet wiejskich. Dąży do zmiany postaw kobiet wiejskich wobec problemów zdrowotnych, przemocy w rodzinie, profilaktyki uzależnień. Realizuje programy, m.in. Program „Student z naszej wsi” służący pozyskiwaniu środków na stypendia dla studiującej młodzieży z Sadek. Finansowany jest z grantu Polsko-Amerykańskiej Fundacji Wolności i Akademii Rozwoju Filantropii w Polsce. Zorganizowane imprezy: „Wioskowe portrety”, „Teatralia 2004” czy „Nutki z wiśniowego sadu”.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sz="4800" dirty="0" smtClean="0"/>
              <a:t> </a:t>
            </a:r>
            <a:r>
              <a:rPr lang="pl-PL" sz="6400" b="1" dirty="0" smtClean="0"/>
              <a:t>Stowarzyszenie Na Rzecz Rozwoju Wsi Anieliny i Łodzia „ŻAKUS” </a:t>
            </a:r>
            <a:r>
              <a:rPr lang="pl-PL" sz="4800" dirty="0" smtClean="0"/>
              <a:t>– powstało w 2001 roku. Jest organem prowadzącym dla pierwszej w powiecie nakielskim niepublicznej szkoły podstawowej. Organizuje imprezy kulturalne i sportowe. Wyróżnia się aktywnością z zakresie pozyskiwania grantów na realizację szeregu projektów.</a:t>
            </a:r>
            <a:endParaRPr lang="pl-PL" sz="6400" dirty="0" smtClean="0"/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sz="6400" dirty="0" smtClean="0"/>
              <a:t> </a:t>
            </a:r>
            <a:r>
              <a:rPr lang="pl-PL" sz="6400" b="1" dirty="0" smtClean="0"/>
              <a:t>Stowarzyszenie Kulturalno-Społeczne Na Rzecz Rozwoju Wiosek Parafii P.W. Św. Michała Archanioła w Dębowie </a:t>
            </a:r>
            <a:r>
              <a:rPr lang="pl-PL" sz="6400" dirty="0" smtClean="0"/>
              <a:t>– </a:t>
            </a:r>
            <a:r>
              <a:rPr lang="pl-PL" sz="4800" dirty="0" smtClean="0"/>
              <a:t>założone w 2004 roku. Organizuje imprezy sportowe i kulturalne. Przy stowarzyszeniu działa drużyna piłkarska.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sz="4800" dirty="0" smtClean="0"/>
              <a:t> </a:t>
            </a:r>
            <a:r>
              <a:rPr lang="pl-PL" sz="6400" b="1" dirty="0" smtClean="0"/>
              <a:t>Zespół Folklorystyczny „SADKOWIANIE” </a:t>
            </a:r>
            <a:r>
              <a:rPr lang="pl-PL" sz="6400" dirty="0" smtClean="0"/>
              <a:t>– </a:t>
            </a:r>
            <a:r>
              <a:rPr lang="pl-PL" sz="4800" dirty="0" smtClean="0"/>
              <a:t>powstał w 1994 roku. Inicjatorką powstania zespołu była Maria Sapichowska, która po rozwiązaniu zespołu KRAJNA w Nakle rozpoczęła organizowanie nowej grupy w Sadkach. Działa przy PZERiI kole w Sadkach, kontynuuje oraz szerzy folklor, zwyczaje i kulturę Ziemi Krajeńskiej.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sz="4800" b="1" dirty="0" smtClean="0"/>
              <a:t> </a:t>
            </a:r>
            <a:r>
              <a:rPr lang="pl-PL" sz="5600" b="1" dirty="0" smtClean="0"/>
              <a:t>Gminne  Ludowe  Zespoły  Sportowe, Caritas , KGW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sz="5600" b="1" dirty="0" smtClean="0"/>
              <a:t> </a:t>
            </a:r>
            <a:r>
              <a:rPr lang="pl-PL" sz="5600" dirty="0" smtClean="0"/>
              <a:t> 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None/>
              <a:defRPr/>
            </a:pPr>
            <a:endParaRPr lang="pl-PL" dirty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00034" y="857232"/>
            <a:ext cx="8229600" cy="571504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pl-PL" sz="2800" dirty="0" smtClean="0">
                <a:solidFill>
                  <a:schemeClr val="bg1">
                    <a:lumMod val="50000"/>
                  </a:schemeClr>
                </a:solidFill>
              </a:rPr>
              <a:t>Organizacje  pozarządowe i  inne</a:t>
            </a:r>
            <a:endParaRPr lang="pl-PL" sz="28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5059" name="Picture 3" descr="K:\loga do zmniejszenia\herb gminy_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71938" y="214313"/>
            <a:ext cx="642937" cy="642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0" name="Picture 7" descr="K:\loga do zmniejszenia\KAPITAL_LUDZKI_POZ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643063" cy="798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1" name="Picture 9" descr="http://www.pupjastrzebie.com/projekty_promocja/UE+EFS_L-mono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43688" y="0"/>
            <a:ext cx="2500312" cy="922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062" name="Symbol zastępczy numeru slajdu 9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E38AFC0-F3D0-4773-B705-2E66BA169666}" type="slidenum">
              <a:rPr lang="pl-PL"/>
              <a:pPr fontAlgn="base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Symbol zastępczy zawartości 2"/>
          <p:cNvSpPr>
            <a:spLocks noGrp="1"/>
          </p:cNvSpPr>
          <p:nvPr>
            <p:ph idx="1"/>
          </p:nvPr>
        </p:nvSpPr>
        <p:spPr>
          <a:xfrm>
            <a:off x="357188" y="1785938"/>
            <a:ext cx="8504237" cy="3357562"/>
          </a:xfrm>
        </p:spPr>
        <p:txBody>
          <a:bodyPr/>
          <a:lstStyle/>
          <a:p>
            <a:pPr>
              <a:buFont typeface="Wingdings 3" pitchFamily="18" charset="2"/>
              <a:buNone/>
            </a:pPr>
            <a:endParaRPr lang="pl-PL" sz="1900" b="1" smtClean="0"/>
          </a:p>
          <a:p>
            <a:pPr>
              <a:buFont typeface="Wingdings 3" pitchFamily="18" charset="2"/>
              <a:buNone/>
            </a:pPr>
            <a:r>
              <a:rPr lang="pl-PL" sz="1900" b="1" smtClean="0"/>
              <a:t>Za realizację zadań z zakresu polityki społecznej  odpowiada </a:t>
            </a:r>
          </a:p>
          <a:p>
            <a:pPr>
              <a:buFont typeface="Wingdings 3" pitchFamily="18" charset="2"/>
              <a:buNone/>
            </a:pPr>
            <a:r>
              <a:rPr lang="pl-PL" sz="1900" b="1" smtClean="0"/>
              <a:t> Gminny Ośrodek Pomocy Społecznej.</a:t>
            </a:r>
          </a:p>
          <a:p>
            <a:pPr>
              <a:buFont typeface="Wingdings 3" pitchFamily="18" charset="2"/>
              <a:buNone/>
            </a:pPr>
            <a:r>
              <a:rPr lang="pl-PL" sz="1900" smtClean="0"/>
              <a:t>GOPS realizuje zadania na podstawie:</a:t>
            </a:r>
          </a:p>
          <a:p>
            <a:pPr>
              <a:buFont typeface="Wingdings 3" pitchFamily="18" charset="2"/>
              <a:buNone/>
            </a:pPr>
            <a:r>
              <a:rPr lang="pl-PL" sz="1900" smtClean="0"/>
              <a:t>- Ustawy z dnia 12 marca 2004r. o pomocy społecznej (Dz. U. nr 64 poz. 593 z dnia 15 kwietnia 2004r. z póź. zm.),</a:t>
            </a:r>
          </a:p>
          <a:p>
            <a:pPr>
              <a:buFont typeface="Wingdings 3" pitchFamily="18" charset="2"/>
              <a:buNone/>
            </a:pPr>
            <a:r>
              <a:rPr lang="pl-PL" sz="1900" smtClean="0"/>
              <a:t>- Ustawy z dnia 28 listopada 2003r o świadczeniach rodzinnych ( Dz. U. z 2003r. nr 228 poz. 2255 z póź. zm.),</a:t>
            </a:r>
          </a:p>
          <a:p>
            <a:pPr>
              <a:buFont typeface="Wingdings 3" pitchFamily="18" charset="2"/>
              <a:buNone/>
            </a:pPr>
            <a:r>
              <a:rPr lang="pl-PL" sz="1900" smtClean="0"/>
              <a:t>-Ustawa o pomocy osobom uprawnionym do alimentów ( Dz. U. 192 z dnia 7 września 2007 poz. 1378 z póź. zm. )</a:t>
            </a:r>
          </a:p>
          <a:p>
            <a:pPr>
              <a:buFont typeface="Wingdings 3" pitchFamily="18" charset="2"/>
              <a:buNone/>
            </a:pPr>
            <a:endParaRPr lang="pl-PL" sz="1900" smtClean="0"/>
          </a:p>
          <a:p>
            <a:pPr>
              <a:buFont typeface="Wingdings 3" pitchFamily="18" charset="2"/>
              <a:buNone/>
            </a:pPr>
            <a:endParaRPr lang="pl-PL" smtClean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42910" y="1214422"/>
            <a:ext cx="8115328" cy="631844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pl-PL" sz="2800" dirty="0" smtClean="0">
                <a:solidFill>
                  <a:schemeClr val="bg1">
                    <a:lumMod val="50000"/>
                  </a:schemeClr>
                </a:solidFill>
              </a:rPr>
              <a:t>Gminny Ośrodek Pomocy Społecznej</a:t>
            </a:r>
            <a:endParaRPr lang="pl-PL" sz="28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6083" name="Picture 3" descr="K:\loga do zmniejszenia\herb gminy_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43375" y="214313"/>
            <a:ext cx="785813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4" name="Picture 7" descr="K:\loga do zmniejszenia\KAPITAL_LUDZKI_POZ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2205038" cy="107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5" name="Picture 9" descr="http://www.pupjastrzebie.com/projekty_promocja/UE+EFS_L-mono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57938" y="0"/>
            <a:ext cx="2786062" cy="1027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86" name="Symbol zastępczy numeru slajdu 9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B89377B-8B8E-4755-A38F-C12ACF47652C}" type="slidenum">
              <a:rPr lang="pl-PL"/>
              <a:pPr fontAlgn="base">
                <a:spcBef>
                  <a:spcPct val="0"/>
                </a:spcBef>
                <a:spcAft>
                  <a:spcPct val="0"/>
                </a:spcAft>
              </a:pPr>
              <a:t>25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714500"/>
            <a:ext cx="8229600" cy="2928938"/>
          </a:xfrm>
        </p:spPr>
        <p:txBody>
          <a:bodyPr/>
          <a:lstStyle/>
          <a:p>
            <a:endParaRPr lang="pl-PL" smtClean="0"/>
          </a:p>
          <a:p>
            <a:r>
              <a:rPr lang="pl-PL" sz="1800" smtClean="0"/>
              <a:t>Kierownik                           -  1</a:t>
            </a:r>
          </a:p>
          <a:p>
            <a:r>
              <a:rPr lang="pl-PL" sz="1800" smtClean="0"/>
              <a:t>Pracownicy  socjalni            -  4</a:t>
            </a:r>
          </a:p>
          <a:p>
            <a:r>
              <a:rPr lang="pl-PL" sz="1800" smtClean="0"/>
              <a:t>Opiekunki  środowiskowe    -  6</a:t>
            </a:r>
          </a:p>
          <a:p>
            <a:r>
              <a:rPr lang="pl-PL" sz="1800" smtClean="0"/>
              <a:t>Inspektorzy ds. świadczeń </a:t>
            </a:r>
          </a:p>
          <a:p>
            <a:pPr>
              <a:buFont typeface="Wingdings 3" pitchFamily="18" charset="2"/>
              <a:buNone/>
            </a:pPr>
            <a:r>
              <a:rPr lang="pl-PL" sz="1800" smtClean="0"/>
              <a:t>   rodzinny  i  funduszu  </a:t>
            </a:r>
          </a:p>
          <a:p>
            <a:pPr>
              <a:buFont typeface="Wingdings 3" pitchFamily="18" charset="2"/>
              <a:buNone/>
            </a:pPr>
            <a:r>
              <a:rPr lang="pl-PL" sz="1800" smtClean="0"/>
              <a:t>   alimentacyjnego                   - 2            </a:t>
            </a:r>
          </a:p>
          <a:p>
            <a:pPr>
              <a:buFont typeface="Wingdings 3" pitchFamily="18" charset="2"/>
              <a:buNone/>
            </a:pPr>
            <a:endParaRPr lang="pl-PL" sz="1800" smtClean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42910" y="1071546"/>
            <a:ext cx="8015286" cy="714372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pl-PL" sz="2800" dirty="0" smtClean="0"/>
              <a:t> </a:t>
            </a:r>
            <a:r>
              <a:rPr lang="pl-PL" sz="2800" dirty="0" smtClean="0">
                <a:solidFill>
                  <a:schemeClr val="bg1">
                    <a:lumMod val="50000"/>
                  </a:schemeClr>
                </a:solidFill>
              </a:rPr>
              <a:t>Kadra  Gminnego Ośrodka Pomocy Społecznej </a:t>
            </a:r>
            <a:endParaRPr lang="pl-PL" sz="28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7107" name="Picture 3" descr="K:\loga do zmniejszenia\herb gminy_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43375" y="214313"/>
            <a:ext cx="785813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08" name="Picture 7" descr="K:\loga do zmniejszenia\KAPITAL_LUDZKI_POZ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2205038" cy="107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09" name="Picture 9" descr="http://www.pupjastrzebie.com/projekty_promocja/UE+EFS_L-mono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57938" y="0"/>
            <a:ext cx="2786062" cy="1027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110" name="Symbol zastępczy numeru slajdu 9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AF99074-A4B1-43C5-B791-464FEC5C42D2}" type="slidenum">
              <a:rPr lang="pl-PL"/>
              <a:pPr fontAlgn="base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Symbol zastępczy zawartości 2"/>
          <p:cNvSpPr>
            <a:spLocks noGrp="1"/>
          </p:cNvSpPr>
          <p:nvPr>
            <p:ph idx="1"/>
          </p:nvPr>
        </p:nvSpPr>
        <p:spPr>
          <a:xfrm>
            <a:off x="500063" y="1857375"/>
            <a:ext cx="8186737" cy="2786063"/>
          </a:xfrm>
        </p:spPr>
        <p:txBody>
          <a:bodyPr/>
          <a:lstStyle/>
          <a:p>
            <a:endParaRPr lang="pl-PL" smtClean="0"/>
          </a:p>
          <a:p>
            <a:r>
              <a:rPr lang="pl-PL" sz="1800" smtClean="0"/>
              <a:t>Codziennemu życiu mieszkańców gminy  towarzyszą liczne problemy, obejmujące swoim zasięgiem coraz liczniejszą grupę ludzi i coraz młodsze pokolenia. Zmuszają one część społeczności do szukania różnych form pomocy, również do korzystania z pomocy społecznej. Charakterystycznym wyznacznikiem ubiegania się o pomoc jest przede wszystkim pogarszająca się sytuacja ekonomiczna mieszkańców gminy.</a:t>
            </a:r>
          </a:p>
          <a:p>
            <a:endParaRPr lang="pl-PL" smtClean="0"/>
          </a:p>
          <a:p>
            <a:endParaRPr lang="pl-PL" smtClean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71472" y="1071546"/>
            <a:ext cx="8229600" cy="928686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pl-PL" sz="2800" dirty="0" smtClean="0">
                <a:solidFill>
                  <a:schemeClr val="bg1">
                    <a:lumMod val="50000"/>
                  </a:schemeClr>
                </a:solidFill>
              </a:rPr>
              <a:t>Gminny  Ośrodek Pomocy  Społecznej </a:t>
            </a:r>
            <a:endParaRPr lang="pl-PL" sz="28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8131" name="Picture 3" descr="K:\loga do zmniejszenia\herb gminy_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43375" y="214313"/>
            <a:ext cx="785813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2" name="Picture 7" descr="K:\loga do zmniejszenia\KAPITAL_LUDZKI_POZ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2205038" cy="107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3" name="Picture 9" descr="http://www.pupjastrzebie.com/projekty_promocja/UE+EFS_L-mono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57938" y="0"/>
            <a:ext cx="2786062" cy="1027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4" name="Picture 7" descr="K:\loga do zmniejszenia\KAPITAL_LUDZKI_POZ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152400"/>
            <a:ext cx="2205038" cy="107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135" name="Symbol zastępczy numeru slajdu 8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C50103D-0C42-4DD1-8B49-AB454B7F116A}" type="slidenum">
              <a:rPr lang="pl-PL"/>
              <a:pPr fontAlgn="base">
                <a:spcBef>
                  <a:spcPct val="0"/>
                </a:spcBef>
                <a:spcAft>
                  <a:spcPct val="0"/>
                </a:spcAft>
              </a:pPr>
              <a:t>27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2286000"/>
            <a:ext cx="8229600" cy="3357563"/>
          </a:xfrm>
        </p:spPr>
        <p:txBody>
          <a:bodyPr>
            <a:normAutofit fontScale="47500" lnSpcReduction="20000"/>
          </a:bodyPr>
          <a:lstStyle/>
          <a:p>
            <a:pPr marL="365760" indent="-256032" fontAlgn="auto">
              <a:spcAft>
                <a:spcPts val="0"/>
              </a:spcAft>
              <a:buFont typeface="Wingdings 3"/>
              <a:buNone/>
              <a:defRPr/>
            </a:pPr>
            <a:r>
              <a:rPr lang="pl-PL" dirty="0" smtClean="0"/>
              <a:t/>
            </a:r>
            <a:br>
              <a:rPr lang="pl-PL" dirty="0" smtClean="0"/>
            </a:br>
            <a:endParaRPr lang="pl-PL" dirty="0" smtClean="0"/>
          </a:p>
          <a:p>
            <a:pPr marL="365760" indent="-256032" fontAlgn="auto">
              <a:spcAft>
                <a:spcPts val="0"/>
              </a:spcAft>
              <a:buFont typeface="Wingdings 3"/>
              <a:buNone/>
              <a:defRPr/>
            </a:pPr>
            <a:r>
              <a:rPr lang="pl-PL" dirty="0" smtClean="0"/>
              <a:t>    1) ubóstwa;</a:t>
            </a:r>
            <a:br>
              <a:rPr lang="pl-PL" dirty="0" smtClean="0"/>
            </a:br>
            <a:r>
              <a:rPr lang="pl-PL" dirty="0" smtClean="0"/>
              <a:t>2) sieroctwa;</a:t>
            </a:r>
            <a:br>
              <a:rPr lang="pl-PL" dirty="0" smtClean="0"/>
            </a:br>
            <a:r>
              <a:rPr lang="pl-PL" dirty="0" smtClean="0"/>
              <a:t>3) bezdomności;</a:t>
            </a:r>
            <a:br>
              <a:rPr lang="pl-PL" dirty="0" smtClean="0"/>
            </a:br>
            <a:r>
              <a:rPr lang="pl-PL" dirty="0" smtClean="0"/>
              <a:t>4) bezrobocia;</a:t>
            </a:r>
            <a:br>
              <a:rPr lang="pl-PL" dirty="0" smtClean="0"/>
            </a:br>
            <a:r>
              <a:rPr lang="pl-PL" dirty="0" smtClean="0"/>
              <a:t>5) niepełnosprawności;</a:t>
            </a:r>
            <a:br>
              <a:rPr lang="pl-PL" dirty="0" smtClean="0"/>
            </a:br>
            <a:r>
              <a:rPr lang="pl-PL" dirty="0" smtClean="0"/>
              <a:t>6) długotrwałej lub ciężkiej choroby;</a:t>
            </a:r>
            <a:br>
              <a:rPr lang="pl-PL" dirty="0" smtClean="0"/>
            </a:br>
            <a:r>
              <a:rPr lang="pl-PL" dirty="0" smtClean="0"/>
              <a:t>7) przemocy w rodzinie;</a:t>
            </a:r>
            <a:br>
              <a:rPr lang="pl-PL" dirty="0" smtClean="0"/>
            </a:br>
            <a:r>
              <a:rPr lang="pl-PL" dirty="0" smtClean="0"/>
              <a:t>8) potrzeby ochrony macierzyństwa lub wielodzietności;</a:t>
            </a:r>
            <a:br>
              <a:rPr lang="pl-PL" dirty="0" smtClean="0"/>
            </a:br>
            <a:r>
              <a:rPr lang="pl-PL" dirty="0" smtClean="0"/>
              <a:t>9) bezradności w sprawach opiekuńczo-wychowawczych i prowadzenia gospodarstwa domowego, zwłaszcza w rodzinach niepełnych i wielodzietnych;</a:t>
            </a:r>
            <a:br>
              <a:rPr lang="pl-PL" dirty="0" smtClean="0"/>
            </a:br>
            <a:r>
              <a:rPr lang="pl-PL" dirty="0" smtClean="0"/>
              <a:t>10) brak umiejętności w przystosowaniu do życia młodzieży opuszczającej placówki opiekuńczo wychowawcze;</a:t>
            </a:r>
            <a:br>
              <a:rPr lang="pl-PL" dirty="0" smtClean="0"/>
            </a:br>
            <a:r>
              <a:rPr lang="pl-PL" dirty="0" smtClean="0"/>
              <a:t>11) trudności w integracji osób, które otrzymały status uchodźcy;</a:t>
            </a:r>
            <a:br>
              <a:rPr lang="pl-PL" dirty="0" smtClean="0"/>
            </a:br>
            <a:r>
              <a:rPr lang="pl-PL" dirty="0" smtClean="0"/>
              <a:t>12) trudności w przystosowaniu do życia po zwolnieniu z zakładu karnego;</a:t>
            </a:r>
            <a:br>
              <a:rPr lang="pl-PL" dirty="0" smtClean="0"/>
            </a:br>
            <a:r>
              <a:rPr lang="pl-PL" dirty="0" smtClean="0"/>
              <a:t>13) alkoholizm lub narkomania;</a:t>
            </a:r>
            <a:br>
              <a:rPr lang="pl-PL" dirty="0" smtClean="0"/>
            </a:br>
            <a:r>
              <a:rPr lang="pl-PL" dirty="0" smtClean="0"/>
              <a:t>14) zdarzenia losowego i sytuacji kryzysowej;</a:t>
            </a:r>
            <a:br>
              <a:rPr lang="pl-PL" dirty="0" smtClean="0"/>
            </a:br>
            <a:r>
              <a:rPr lang="pl-PL" dirty="0" smtClean="0"/>
              <a:t>15) klęski żywiołowej lub ekologicznej. </a:t>
            </a:r>
            <a:endParaRPr lang="pl-PL" dirty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28596" y="1214422"/>
            <a:ext cx="8229600" cy="1143000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pl-PL" sz="2400" dirty="0" smtClean="0">
                <a:solidFill>
                  <a:schemeClr val="bg1">
                    <a:lumMod val="50000"/>
                  </a:schemeClr>
                </a:solidFill>
              </a:rPr>
              <a:t>Pomocy udziela się osobom i rodzinom w szczególności z powodu:</a:t>
            </a:r>
            <a:endParaRPr lang="pl-PL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9155" name="Picture 3" descr="K:\loga do zmniejszenia\herb gminy_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43375" y="214313"/>
            <a:ext cx="785813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56" name="Picture 7" descr="K:\loga do zmniejszenia\KAPITAL_LUDZKI_POZ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2205038" cy="107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57" name="Picture 7" descr="K:\loga do zmniejszenia\KAPITAL_LUDZKI_POZ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152400"/>
            <a:ext cx="2205038" cy="107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58" name="Picture 9" descr="http://www.pupjastrzebie.com/projekty_promocja/UE+EFS_L-mono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57938" y="0"/>
            <a:ext cx="2786062" cy="1027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159" name="Symbol zastępczy numeru slajdu 8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55BC6AE-028E-40A0-8982-01BE9A4122B2}" type="slidenum">
              <a:rPr lang="pl-PL"/>
              <a:pPr fontAlgn="base">
                <a:spcBef>
                  <a:spcPct val="0"/>
                </a:spcBef>
                <a:spcAft>
                  <a:spcPct val="0"/>
                </a:spcAft>
              </a:pPr>
              <a:t>28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Symbol zastępczy numeru slajdu 1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4FE2873-B28A-4327-9AB3-77C09EA17883}" type="slidenum">
              <a:rPr lang="pl-PL"/>
              <a:pPr fontAlgn="base">
                <a:spcBef>
                  <a:spcPct val="0"/>
                </a:spcBef>
                <a:spcAft>
                  <a:spcPct val="0"/>
                </a:spcAft>
              </a:pPr>
              <a:t>29</a:t>
            </a:fld>
            <a:endParaRPr lang="pl-PL"/>
          </a:p>
        </p:txBody>
      </p:sp>
      <p:sp>
        <p:nvSpPr>
          <p:cNvPr id="59394" name="Rectangle 3"/>
          <p:cNvSpPr>
            <a:spLocks noChangeArrowheads="1"/>
          </p:cNvSpPr>
          <p:nvPr/>
        </p:nvSpPr>
        <p:spPr bwMode="auto">
          <a:xfrm>
            <a:off x="0" y="0"/>
            <a:ext cx="312738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endParaRPr lang="pl-PL"/>
          </a:p>
          <a:p>
            <a:pPr algn="just" eaLnBrk="0" hangingPunct="0"/>
            <a:endParaRPr lang="pl-PL"/>
          </a:p>
          <a:p>
            <a:pPr algn="just" eaLnBrk="0" hangingPunct="0"/>
            <a:endParaRPr lang="pl-PL"/>
          </a:p>
          <a:p>
            <a:pPr algn="just" eaLnBrk="0" hangingPunct="0"/>
            <a:r>
              <a:rPr lang="pl-PL"/>
              <a:t>  </a:t>
            </a:r>
            <a:endParaRPr lang="pl-PL" sz="24100"/>
          </a:p>
        </p:txBody>
      </p:sp>
      <p:sp>
        <p:nvSpPr>
          <p:cNvPr id="59395" name="Picture 4" descr="http://www.anacco.pl/UserFiles/Image/ma%20kopia%281%29.jpg"/>
          <p:cNvSpPr>
            <a:spLocks noChangeAspect="1" noChangeArrowheads="1"/>
          </p:cNvSpPr>
          <p:nvPr/>
        </p:nvSpPr>
        <p:spPr bwMode="auto">
          <a:xfrm>
            <a:off x="785813" y="2071688"/>
            <a:ext cx="6867525" cy="3829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pl-PL"/>
          </a:p>
        </p:txBody>
      </p:sp>
      <p:pic>
        <p:nvPicPr>
          <p:cNvPr id="59396" name="Picture 9" descr="http://www.pupjastrzebie.com/projekty_promocja/UE+EFS_L-mon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57938" y="0"/>
            <a:ext cx="2786062" cy="1027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397" name="Picture 3" descr="K:\loga do zmniejszenia\herb gminy_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29063" y="285750"/>
            <a:ext cx="1000125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398" name="Picture 7" descr="K:\loga do zmniejszenia\KAPITAL_LUDZKI_POZ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" y="152400"/>
            <a:ext cx="2205038" cy="107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9399" name="Prostokąt 8"/>
          <p:cNvSpPr>
            <a:spLocks noChangeArrowheads="1"/>
          </p:cNvSpPr>
          <p:nvPr/>
        </p:nvSpPr>
        <p:spPr bwMode="auto">
          <a:xfrm>
            <a:off x="928688" y="1785938"/>
            <a:ext cx="31400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l-PL">
                <a:latin typeface="Lucida Sans Unicode" pitchFamily="34" charset="0"/>
              </a:rPr>
              <a:t>Piramida potrzeb Maslowa</a:t>
            </a:r>
          </a:p>
        </p:txBody>
      </p:sp>
      <p:grpSp>
        <p:nvGrpSpPr>
          <p:cNvPr id="59401" name="Group 9"/>
          <p:cNvGrpSpPr>
            <a:grpSpLocks noChangeAspect="1"/>
          </p:cNvGrpSpPr>
          <p:nvPr/>
        </p:nvGrpSpPr>
        <p:grpSpPr bwMode="auto">
          <a:xfrm>
            <a:off x="1979613" y="2060575"/>
            <a:ext cx="6497637" cy="3898900"/>
            <a:chOff x="2199" y="1106"/>
            <a:chExt cx="7200" cy="4320"/>
          </a:xfrm>
        </p:grpSpPr>
        <p:sp>
          <p:nvSpPr>
            <p:cNvPr id="59402" name="AutoShape 10"/>
            <p:cNvSpPr>
              <a:spLocks noChangeAspect="1" noChangeArrowheads="1"/>
            </p:cNvSpPr>
            <p:nvPr/>
          </p:nvSpPr>
          <p:spPr bwMode="auto">
            <a:xfrm>
              <a:off x="2199" y="1106"/>
              <a:ext cx="7200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59403" name="Line 11"/>
            <p:cNvSpPr>
              <a:spLocks noChangeShapeType="1"/>
            </p:cNvSpPr>
            <p:nvPr/>
          </p:nvSpPr>
          <p:spPr bwMode="auto">
            <a:xfrm>
              <a:off x="3495" y="5138"/>
              <a:ext cx="5328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59404" name="Line 12"/>
            <p:cNvSpPr>
              <a:spLocks noChangeShapeType="1"/>
            </p:cNvSpPr>
            <p:nvPr/>
          </p:nvSpPr>
          <p:spPr bwMode="auto">
            <a:xfrm flipH="1">
              <a:off x="3495" y="1106"/>
              <a:ext cx="2304" cy="403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59405" name="Line 13"/>
            <p:cNvSpPr>
              <a:spLocks noChangeShapeType="1"/>
            </p:cNvSpPr>
            <p:nvPr/>
          </p:nvSpPr>
          <p:spPr bwMode="auto">
            <a:xfrm>
              <a:off x="5799" y="1106"/>
              <a:ext cx="3024" cy="403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59406" name="Line 14"/>
            <p:cNvSpPr>
              <a:spLocks noChangeShapeType="1"/>
            </p:cNvSpPr>
            <p:nvPr/>
          </p:nvSpPr>
          <p:spPr bwMode="auto">
            <a:xfrm>
              <a:off x="3783" y="4562"/>
              <a:ext cx="4608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59407" name="Line 15"/>
            <p:cNvSpPr>
              <a:spLocks noChangeShapeType="1"/>
            </p:cNvSpPr>
            <p:nvPr/>
          </p:nvSpPr>
          <p:spPr bwMode="auto">
            <a:xfrm>
              <a:off x="4215" y="3842"/>
              <a:ext cx="360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59408" name="Line 16"/>
            <p:cNvSpPr>
              <a:spLocks noChangeShapeType="1"/>
            </p:cNvSpPr>
            <p:nvPr/>
          </p:nvSpPr>
          <p:spPr bwMode="auto">
            <a:xfrm>
              <a:off x="4503" y="3266"/>
              <a:ext cx="3024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59409" name="Line 17"/>
            <p:cNvSpPr>
              <a:spLocks noChangeShapeType="1"/>
            </p:cNvSpPr>
            <p:nvPr/>
          </p:nvSpPr>
          <p:spPr bwMode="auto">
            <a:xfrm>
              <a:off x="5079" y="2402"/>
              <a:ext cx="1728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59410" name="Text Box 18"/>
            <p:cNvSpPr txBox="1">
              <a:spLocks noChangeArrowheads="1"/>
            </p:cNvSpPr>
            <p:nvPr/>
          </p:nvSpPr>
          <p:spPr bwMode="auto">
            <a:xfrm>
              <a:off x="4099" y="4652"/>
              <a:ext cx="3926" cy="38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pl-PL" sz="1200">
                  <a:latin typeface="Times New Roman" pitchFamily="18" charset="0"/>
                </a:rPr>
                <a:t>Potrzeby fizjologiczne</a:t>
              </a:r>
              <a:endParaRPr lang="pl-PL"/>
            </a:p>
          </p:txBody>
        </p:sp>
        <p:sp>
          <p:nvSpPr>
            <p:cNvPr id="59411" name="Text Box 19"/>
            <p:cNvSpPr txBox="1">
              <a:spLocks noChangeArrowheads="1"/>
            </p:cNvSpPr>
            <p:nvPr/>
          </p:nvSpPr>
          <p:spPr bwMode="auto">
            <a:xfrm>
              <a:off x="4479" y="4019"/>
              <a:ext cx="3293" cy="38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pl-PL" sz="1200">
                  <a:latin typeface="Times New Roman" pitchFamily="18" charset="0"/>
                </a:rPr>
                <a:t>Potrzeba bezpieczeństwa</a:t>
              </a:r>
              <a:endParaRPr lang="pl-PL"/>
            </a:p>
          </p:txBody>
        </p:sp>
        <p:sp>
          <p:nvSpPr>
            <p:cNvPr id="59412" name="Text Box 20"/>
            <p:cNvSpPr txBox="1">
              <a:spLocks noChangeArrowheads="1"/>
            </p:cNvSpPr>
            <p:nvPr/>
          </p:nvSpPr>
          <p:spPr bwMode="auto">
            <a:xfrm>
              <a:off x="4732" y="3386"/>
              <a:ext cx="2533" cy="38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pl-PL" sz="1200">
                  <a:latin typeface="Times New Roman" pitchFamily="18" charset="0"/>
                </a:rPr>
                <a:t>Potrzeba miłości, przynależności</a:t>
              </a:r>
              <a:endParaRPr lang="pl-PL"/>
            </a:p>
          </p:txBody>
        </p:sp>
        <p:sp>
          <p:nvSpPr>
            <p:cNvPr id="59413" name="Text Box 21"/>
            <p:cNvSpPr txBox="1">
              <a:spLocks noChangeArrowheads="1"/>
            </p:cNvSpPr>
            <p:nvPr/>
          </p:nvSpPr>
          <p:spPr bwMode="auto">
            <a:xfrm>
              <a:off x="5112" y="2752"/>
              <a:ext cx="1646" cy="38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pl-PL" sz="1200">
                  <a:latin typeface="Times New Roman" pitchFamily="18" charset="0"/>
                </a:rPr>
                <a:t>Szacunku i uznania</a:t>
              </a:r>
              <a:endParaRPr lang="pl-PL"/>
            </a:p>
          </p:txBody>
        </p:sp>
        <p:sp>
          <p:nvSpPr>
            <p:cNvPr id="59414" name="Text Box 22"/>
            <p:cNvSpPr txBox="1">
              <a:spLocks noChangeArrowheads="1"/>
            </p:cNvSpPr>
            <p:nvPr/>
          </p:nvSpPr>
          <p:spPr bwMode="auto">
            <a:xfrm>
              <a:off x="5365" y="1866"/>
              <a:ext cx="1013" cy="38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pl-PL" sz="900">
                  <a:latin typeface="Times New Roman" pitchFamily="18" charset="0"/>
                </a:rPr>
                <a:t>samorealizacji</a:t>
              </a:r>
              <a:endParaRPr lang="pl-PL"/>
            </a:p>
          </p:txBody>
        </p:sp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Symbol zastępczy zawartości 2"/>
          <p:cNvSpPr>
            <a:spLocks noGrp="1"/>
          </p:cNvSpPr>
          <p:nvPr>
            <p:ph idx="1"/>
          </p:nvPr>
        </p:nvSpPr>
        <p:spPr>
          <a:xfrm>
            <a:off x="214313" y="1928813"/>
            <a:ext cx="8229600" cy="3500437"/>
          </a:xfrm>
        </p:spPr>
        <p:txBody>
          <a:bodyPr/>
          <a:lstStyle/>
          <a:p>
            <a:pPr>
              <a:buFont typeface="Wingdings 3" pitchFamily="18" charset="2"/>
              <a:buNone/>
            </a:pPr>
            <a:r>
              <a:rPr lang="pl-PL" smtClean="0"/>
              <a:t/>
            </a:r>
            <a:br>
              <a:rPr lang="pl-PL" smtClean="0"/>
            </a:br>
            <a:r>
              <a:rPr lang="pl-PL" smtClean="0"/>
              <a:t/>
            </a:r>
            <a:br>
              <a:rPr lang="pl-PL" smtClean="0"/>
            </a:br>
            <a:endParaRPr lang="pl-PL" smtClean="0"/>
          </a:p>
          <a:p>
            <a:pPr>
              <a:buFont typeface="Wingdings 3" pitchFamily="18" charset="2"/>
              <a:buNone/>
            </a:pPr>
            <a:r>
              <a:rPr lang="pl-PL" sz="1500" smtClean="0"/>
              <a:t>  -kryterium dochodowe nie przekracza dla osoby samotnie gospodarującej </a:t>
            </a:r>
          </a:p>
          <a:p>
            <a:pPr>
              <a:buFont typeface="Wingdings 3" pitchFamily="18" charset="2"/>
              <a:buNone/>
            </a:pPr>
            <a:r>
              <a:rPr lang="pl-PL" sz="1500" b="1" smtClean="0"/>
              <a:t>  kwoty 477 zł, </a:t>
            </a:r>
            <a:r>
              <a:rPr lang="pl-PL" sz="1500" smtClean="0"/>
              <a:t>dla osoby w rodzinie nie przekracza</a:t>
            </a:r>
            <a:r>
              <a:rPr lang="pl-PL" sz="1500" b="1" smtClean="0"/>
              <a:t>351 zł</a:t>
            </a:r>
            <a:r>
              <a:rPr lang="pl-PL" sz="1500" smtClean="0"/>
              <a:t>,</a:t>
            </a:r>
            <a:br>
              <a:rPr lang="pl-PL" sz="1500" smtClean="0"/>
            </a:br>
            <a:r>
              <a:rPr lang="pl-PL" sz="1500" smtClean="0"/>
              <a:t>- przy jednoczesnym wystąpieniu co najmniej jednego z wymienionych   wyżej  powodów .</a:t>
            </a:r>
          </a:p>
          <a:p>
            <a:pPr>
              <a:buFont typeface="Wingdings 3" pitchFamily="18" charset="2"/>
              <a:buNone/>
            </a:pPr>
            <a:r>
              <a:rPr lang="pl-PL" sz="1500" smtClean="0"/>
              <a:t>   -  dochód  z  1 ha przeliczeniowego to  </a:t>
            </a:r>
            <a:r>
              <a:rPr lang="pl-PL" sz="1500" b="1" smtClean="0"/>
              <a:t>207 zł </a:t>
            </a:r>
          </a:p>
          <a:p>
            <a:pPr>
              <a:buFontTx/>
              <a:buChar char="-"/>
            </a:pPr>
            <a:endParaRPr lang="pl-PL" sz="1500" smtClean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85720" y="2214554"/>
            <a:ext cx="8229600" cy="857256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pl-PL" sz="2400" dirty="0" smtClean="0">
                <a:solidFill>
                  <a:schemeClr val="bg1">
                    <a:lumMod val="50000"/>
                  </a:schemeClr>
                </a:solidFill>
              </a:rPr>
              <a:t/>
            </a:r>
            <a:br>
              <a:rPr lang="pl-PL" sz="2400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pl-PL" sz="2400" dirty="0" smtClean="0">
                <a:solidFill>
                  <a:schemeClr val="bg1">
                    <a:lumMod val="50000"/>
                  </a:schemeClr>
                </a:solidFill>
              </a:rPr>
              <a:t/>
            </a:r>
            <a:br>
              <a:rPr lang="pl-PL" sz="2400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pl-PL" sz="2400" dirty="0" smtClean="0">
                <a:solidFill>
                  <a:schemeClr val="bg1">
                    <a:lumMod val="50000"/>
                  </a:schemeClr>
                </a:solidFill>
              </a:rPr>
              <a:t> Kryterium  dochodowe </a:t>
            </a:r>
            <a:endParaRPr lang="pl-PL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1203" name="Picture 3" descr="K:\loga do zmniejszenia\herb gminy_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57625" y="500063"/>
            <a:ext cx="1000125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4" name="Picture 7" descr="K:\loga do zmniejszenia\KAPITAL_LUDZKI_POZ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152400"/>
            <a:ext cx="2205038" cy="107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5" name="Picture 9" descr="http://www.pupjastrzebie.com/projekty_promocja/UE+EFS_L-mono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57938" y="0"/>
            <a:ext cx="2786062" cy="1027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06" name="Symbol zastępczy numeru slajdu 7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C287096-AC5A-476E-B07F-63956E4F729B}" type="slidenum">
              <a:rPr lang="pl-PL"/>
              <a:pPr fontAlgn="base">
                <a:spcBef>
                  <a:spcPct val="0"/>
                </a:spcBef>
                <a:spcAft>
                  <a:spcPct val="0"/>
                </a:spcAft>
              </a:pPr>
              <a:t>30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785938"/>
            <a:ext cx="8229600" cy="3643312"/>
          </a:xfrm>
        </p:spPr>
        <p:txBody>
          <a:bodyPr>
            <a:normAutofit fontScale="32500" lnSpcReduction="20000"/>
          </a:bodyPr>
          <a:lstStyle/>
          <a:p>
            <a:pPr marL="365760" indent="-256032" fontAlgn="auto">
              <a:spcAft>
                <a:spcPts val="0"/>
              </a:spcAft>
              <a:buFont typeface="Wingdings 3"/>
              <a:buNone/>
              <a:defRPr/>
            </a:pPr>
            <a:r>
              <a:rPr lang="pl-PL" dirty="0" smtClean="0"/>
              <a:t> </a:t>
            </a:r>
            <a:br>
              <a:rPr lang="pl-PL" dirty="0" smtClean="0"/>
            </a:br>
            <a:r>
              <a:rPr lang="pl-PL" sz="3400" dirty="0" smtClean="0"/>
              <a:t/>
            </a:r>
            <a:br>
              <a:rPr lang="pl-PL" sz="3400" dirty="0" smtClean="0"/>
            </a:br>
            <a:r>
              <a:rPr lang="pl-PL" sz="4500" b="1" u="sng" dirty="0" smtClean="0"/>
              <a:t>1. świadczenia pieniężne:</a:t>
            </a:r>
            <a:r>
              <a:rPr lang="pl-PL" sz="3400" dirty="0" smtClean="0"/>
              <a:t/>
            </a:r>
            <a:br>
              <a:rPr lang="pl-PL" sz="3400" dirty="0" smtClean="0"/>
            </a:br>
            <a:r>
              <a:rPr lang="pl-PL" sz="3400" dirty="0" smtClean="0"/>
              <a:t/>
            </a:r>
            <a:br>
              <a:rPr lang="pl-PL" sz="3400" dirty="0" smtClean="0"/>
            </a:br>
            <a:r>
              <a:rPr lang="pl-PL" sz="3400" dirty="0" smtClean="0"/>
              <a:t>a) zasiłek stały ,</a:t>
            </a:r>
            <a:br>
              <a:rPr lang="pl-PL" sz="3400" dirty="0" smtClean="0"/>
            </a:br>
            <a:r>
              <a:rPr lang="pl-PL" sz="3400" dirty="0" smtClean="0"/>
              <a:t>b) zasiłek okresowy,</a:t>
            </a:r>
            <a:br>
              <a:rPr lang="pl-PL" sz="3400" dirty="0" smtClean="0"/>
            </a:br>
            <a:r>
              <a:rPr lang="pl-PL" sz="3400" dirty="0" smtClean="0"/>
              <a:t>c) zasiłek celowy i specjalny zasiłek celowy</a:t>
            </a:r>
            <a:br>
              <a:rPr lang="pl-PL" sz="3400" dirty="0" smtClean="0"/>
            </a:br>
            <a:r>
              <a:rPr lang="pl-PL" sz="3400" dirty="0" smtClean="0"/>
              <a:t/>
            </a:r>
            <a:br>
              <a:rPr lang="pl-PL" sz="3400" dirty="0" smtClean="0"/>
            </a:br>
            <a:r>
              <a:rPr lang="pl-PL" sz="4500" b="1" dirty="0" smtClean="0"/>
              <a:t/>
            </a:r>
            <a:br>
              <a:rPr lang="pl-PL" sz="4500" b="1" dirty="0" smtClean="0"/>
            </a:br>
            <a:r>
              <a:rPr lang="pl-PL" sz="4500" b="1" u="sng" dirty="0" smtClean="0"/>
              <a:t>2.Świadczenia niepieniężne:</a:t>
            </a:r>
            <a:r>
              <a:rPr lang="pl-PL" sz="4500" b="1" dirty="0" smtClean="0"/>
              <a:t/>
            </a:r>
            <a:br>
              <a:rPr lang="pl-PL" sz="4500" b="1" dirty="0" smtClean="0"/>
            </a:br>
            <a:r>
              <a:rPr lang="pl-PL" sz="3400" dirty="0" smtClean="0"/>
              <a:t/>
            </a:r>
            <a:br>
              <a:rPr lang="pl-PL" sz="3400" dirty="0" smtClean="0"/>
            </a:br>
            <a:r>
              <a:rPr lang="pl-PL" sz="3400" dirty="0" smtClean="0"/>
              <a:t>a) praca socjalna ,</a:t>
            </a:r>
            <a:br>
              <a:rPr lang="pl-PL" sz="3400" dirty="0" smtClean="0"/>
            </a:br>
            <a:r>
              <a:rPr lang="pl-PL" sz="3400" dirty="0" smtClean="0"/>
              <a:t>b) bilet kredytowany,</a:t>
            </a:r>
            <a:br>
              <a:rPr lang="pl-PL" sz="3400" dirty="0" smtClean="0"/>
            </a:br>
            <a:r>
              <a:rPr lang="pl-PL" sz="3400" dirty="0" smtClean="0"/>
              <a:t>c) składki na ubezpieczenie zdrowotne,</a:t>
            </a:r>
            <a:br>
              <a:rPr lang="pl-PL" sz="3400" dirty="0" smtClean="0"/>
            </a:br>
            <a:r>
              <a:rPr lang="pl-PL" sz="3400" dirty="0" smtClean="0"/>
              <a:t>d) składki na ubezpieczenie społeczne,</a:t>
            </a:r>
            <a:br>
              <a:rPr lang="pl-PL" sz="3400" dirty="0" smtClean="0"/>
            </a:br>
            <a:r>
              <a:rPr lang="pl-PL" sz="3400" dirty="0" smtClean="0"/>
              <a:t>e) pomoc rzeczowa,</a:t>
            </a:r>
            <a:br>
              <a:rPr lang="pl-PL" sz="3400" dirty="0" smtClean="0"/>
            </a:br>
            <a:r>
              <a:rPr lang="pl-PL" sz="3400" dirty="0" smtClean="0"/>
              <a:t>f) sprawienie pogrzebu,</a:t>
            </a:r>
            <a:br>
              <a:rPr lang="pl-PL" sz="3400" dirty="0" smtClean="0"/>
            </a:br>
            <a:r>
              <a:rPr lang="pl-PL" sz="3400" dirty="0" smtClean="0"/>
              <a:t>g) poradnictwo specjalistyczne,</a:t>
            </a:r>
            <a:br>
              <a:rPr lang="pl-PL" sz="3400" dirty="0" smtClean="0"/>
            </a:br>
            <a:r>
              <a:rPr lang="pl-PL" sz="3400" dirty="0" smtClean="0"/>
              <a:t>h) interwencja kryzysowa,</a:t>
            </a:r>
            <a:br>
              <a:rPr lang="pl-PL" sz="3400" dirty="0" smtClean="0"/>
            </a:br>
            <a:r>
              <a:rPr lang="pl-PL" sz="3400" dirty="0" smtClean="0"/>
              <a:t>i) schronienie,</a:t>
            </a:r>
            <a:br>
              <a:rPr lang="pl-PL" sz="3400" dirty="0" smtClean="0"/>
            </a:br>
            <a:r>
              <a:rPr lang="pl-PL" sz="3400" dirty="0" smtClean="0"/>
              <a:t>j) posiłek</a:t>
            </a:r>
            <a:br>
              <a:rPr lang="pl-PL" sz="3400" dirty="0" smtClean="0"/>
            </a:br>
            <a:r>
              <a:rPr lang="pl-PL" sz="3400" dirty="0" smtClean="0"/>
              <a:t>k) niezbędne ubranie,</a:t>
            </a:r>
            <a:br>
              <a:rPr lang="pl-PL" sz="3400" dirty="0" smtClean="0"/>
            </a:br>
            <a:r>
              <a:rPr lang="pl-PL" sz="3400" dirty="0" smtClean="0"/>
              <a:t>l) usługi opiekuńcze w miejscu zamieszkania, w ośrodkach wsparcia,</a:t>
            </a:r>
            <a:br>
              <a:rPr lang="pl-PL" sz="3400" dirty="0" smtClean="0"/>
            </a:br>
            <a:r>
              <a:rPr lang="pl-PL" sz="3400" dirty="0" smtClean="0"/>
              <a:t>m) specjalistyczne usługi opiekuńcze ,</a:t>
            </a:r>
            <a:br>
              <a:rPr lang="pl-PL" sz="3400" dirty="0" smtClean="0"/>
            </a:br>
            <a:r>
              <a:rPr lang="pl-PL" sz="3500" dirty="0" smtClean="0"/>
              <a:t>n) pobyt w domach pomocy społecznej.</a:t>
            </a:r>
            <a:endParaRPr lang="pl-PL" sz="3500" dirty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71472" y="1071546"/>
            <a:ext cx="8086724" cy="785810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pl-PL" sz="2400" dirty="0" smtClean="0">
                <a:solidFill>
                  <a:schemeClr val="bg1">
                    <a:lumMod val="50000"/>
                  </a:schemeClr>
                </a:solidFill>
              </a:rPr>
              <a:t>Rodzaje  świadczeń z pomocy społecznej :</a:t>
            </a:r>
            <a:endParaRPr lang="pl-PL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2227" name="Picture 3" descr="K:\loga do zmniejszenia\herb gminy_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43375" y="214313"/>
            <a:ext cx="785813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28" name="Picture 7" descr="K:\loga do zmniejszenia\KAPITAL_LUDZKI_POZ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152400"/>
            <a:ext cx="2205038" cy="107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29" name="Picture 9" descr="http://www.pupjastrzebie.com/projekty_promocja/UE+EFS_L-mono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57938" y="0"/>
            <a:ext cx="2786062" cy="1027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230" name="Symbol zastępczy numeru slajdu 7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46EEE10-DAFB-4C5A-A496-AB0C08E942DF}" type="slidenum">
              <a:rPr lang="pl-PL"/>
              <a:pPr fontAlgn="base">
                <a:spcBef>
                  <a:spcPct val="0"/>
                </a:spcBef>
                <a:spcAft>
                  <a:spcPct val="0"/>
                </a:spcAft>
              </a:pPr>
              <a:t>31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28625" y="1785938"/>
            <a:ext cx="8229600" cy="3500437"/>
          </a:xfrm>
        </p:spPr>
        <p:txBody>
          <a:bodyPr>
            <a:normAutofit fontScale="55000" lnSpcReduction="20000"/>
          </a:bodyPr>
          <a:lstStyle/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endParaRPr lang="pl-PL" b="1" i="1" dirty="0" smtClean="0"/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b="1" i="1" dirty="0" smtClean="0"/>
              <a:t>Zasiłek stały przysługuje :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>1)pełnoletniej osobie samotnie gospodarującej, całkowicie niezdolnej do pracy z tytułu wieku lub niepełnosprawności , jeżeli jej dochód jest niższy od kryterium dochodowego osoby samotnie gospodarującej;</a:t>
            </a:r>
            <a:br>
              <a:rPr lang="pl-PL" dirty="0" smtClean="0"/>
            </a:br>
            <a:r>
              <a:rPr lang="pl-PL" dirty="0" smtClean="0"/>
              <a:t>2)pełnoletniej osobie pozostającej w rodzinie , całkowicie niezdolnej do pracy z tytułu wieku lub niepełnosprawności , jeżeli jej dochód , jak również dochód na osobę w rodzinie są niższe od kryterium dochodowego na osobę w rodzinie. Zasiłek stały ustala się w wysokości: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dirty="0" smtClean="0"/>
              <a:t>  1)   w przypadku osoby samotnie gospodarującej - różnicy między kryterium dochodowym osoby samotnie gospodarującej a dochodem tej osoby, z tym że kwota zasiłku nie może być wyższa niż 444 zł miesięcznie;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dirty="0" smtClean="0"/>
              <a:t>  2)   w przypadku osoby w rodzinie - różnicy między kryterium dochodowym na osobę w rodzinie a dochodem na osobę w rodzinie.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dirty="0" smtClean="0"/>
              <a:t>3. Kwota zasiłku stałego nie może być niższa niż 30 zł miesięcznie.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endParaRPr lang="pl-PL" dirty="0" smtClean="0"/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endParaRPr lang="pl-PL" dirty="0" smtClean="0"/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endParaRPr lang="pl-PL" dirty="0" smtClean="0"/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endParaRPr lang="pl-PL" dirty="0" smtClean="0"/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endParaRPr lang="pl-PL" dirty="0" smtClean="0"/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endParaRPr lang="pl-PL" dirty="0" smtClean="0"/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endParaRPr lang="pl-PL" dirty="0" smtClean="0"/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endParaRPr lang="pl-PL" dirty="0" smtClean="0"/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endParaRPr lang="pl-PL" dirty="0" smtClean="0"/>
          </a:p>
        </p:txBody>
      </p:sp>
      <p:sp>
        <p:nvSpPr>
          <p:cNvPr id="5" name="Tytuł 4"/>
          <p:cNvSpPr>
            <a:spLocks noGrp="1"/>
          </p:cNvSpPr>
          <p:nvPr>
            <p:ph type="title"/>
          </p:nvPr>
        </p:nvSpPr>
        <p:spPr>
          <a:xfrm>
            <a:off x="500034" y="1214422"/>
            <a:ext cx="8229600" cy="41753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pl-PL" dirty="0" smtClean="0"/>
              <a:t>   </a:t>
            </a:r>
            <a:r>
              <a:rPr lang="pl-PL" sz="2700" dirty="0" smtClean="0"/>
              <a:t>Pomoc  społeczna  </a:t>
            </a:r>
            <a:r>
              <a:rPr lang="pl-PL" sz="2700" dirty="0" err="1" smtClean="0"/>
              <a:t>cd</a:t>
            </a:r>
            <a:endParaRPr lang="pl-PL" sz="2700" dirty="0"/>
          </a:p>
        </p:txBody>
      </p:sp>
      <p:pic>
        <p:nvPicPr>
          <p:cNvPr id="53251" name="Picture 3" descr="K:\loga do zmniejszenia\herb gminy_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43375" y="214313"/>
            <a:ext cx="785813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52" name="Picture 7" descr="K:\loga do zmniejszenia\KAPITAL_LUDZKI_POZ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152400"/>
            <a:ext cx="2205038" cy="107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53" name="Picture 9" descr="http://www.pupjastrzebie.com/projekty_promocja/UE+EFS_L-mono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57938" y="0"/>
            <a:ext cx="2786062" cy="1027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254" name="Symbol zastępczy numeru slajdu 8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E337344-F036-4576-9806-654295CC5782}" type="slidenum">
              <a:rPr lang="pl-PL"/>
              <a:pPr fontAlgn="base">
                <a:spcBef>
                  <a:spcPct val="0"/>
                </a:spcBef>
                <a:spcAft>
                  <a:spcPct val="0"/>
                </a:spcAft>
              </a:pPr>
              <a:t>32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428625" y="1714500"/>
            <a:ext cx="8229600" cy="3571875"/>
          </a:xfrm>
        </p:spPr>
        <p:txBody>
          <a:bodyPr>
            <a:normAutofit fontScale="25000" lnSpcReduction="20000"/>
          </a:bodyPr>
          <a:lstStyle/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endParaRPr lang="pl-PL" dirty="0" smtClean="0"/>
          </a:p>
          <a:p>
            <a:pPr marL="365760" indent="-256032" fontAlgn="auto">
              <a:spcAft>
                <a:spcPts val="0"/>
              </a:spcAft>
              <a:buFont typeface="Wingdings 3"/>
              <a:buNone/>
              <a:defRPr/>
            </a:pPr>
            <a:r>
              <a:rPr lang="pl-PL" sz="5600" b="1" i="1" dirty="0" smtClean="0"/>
              <a:t> Zasiłek okresowy przysługuje</a:t>
            </a:r>
            <a:r>
              <a:rPr lang="pl-PL" sz="5600" i="1" dirty="0" smtClean="0"/>
              <a:t> w szczególności ze względu na długotrwałą chorobę, niepełnosprawność, bezrobocie, możliwość otrzymania lub nabycia uprawnień do świadczeń z innych systemów zabezpieczenia społecznego:</a:t>
            </a:r>
            <a:r>
              <a:rPr lang="pl-PL" sz="5600" dirty="0" smtClean="0"/>
              <a:t/>
            </a:r>
            <a:br>
              <a:rPr lang="pl-PL" sz="5600" dirty="0" smtClean="0"/>
            </a:br>
            <a:r>
              <a:rPr lang="pl-PL" sz="5600" dirty="0" smtClean="0"/>
              <a:t>1)osobie samotnie gospodarującej, której dochód jest niższy od kryterium dochodowego osoby samotnie gospodarującej;</a:t>
            </a:r>
            <a:br>
              <a:rPr lang="pl-PL" sz="5600" dirty="0" smtClean="0"/>
            </a:br>
            <a:r>
              <a:rPr lang="pl-PL" sz="5600" dirty="0" smtClean="0"/>
              <a:t>2)rodzinie, której dochód jest niższy od kryterium dochodowego rodziny. 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None/>
              <a:defRPr/>
            </a:pPr>
            <a:r>
              <a:rPr lang="pl-PL" sz="5600" dirty="0" smtClean="0"/>
              <a:t>     3)zasiłek okresowy ustala się: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None/>
              <a:defRPr/>
            </a:pPr>
            <a:r>
              <a:rPr lang="pl-PL" sz="5600" dirty="0" smtClean="0"/>
              <a:t>     4) w przypadku osoby samotnie gospodarującej - do wysokości różnicy między        kryterium dochodowym osoby samotnie gospodarującej a dochodem tej osoby, z tym że kwota zasiłku nie może być wyższa niż 444 zł miesięcznie;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sz="5600" dirty="0" smtClean="0"/>
              <a:t> 5) w przypadku rodziny - do wysokości różnicy między kryterium dochodowym rodziny  a dochodem tej rodziny.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sz="5600" dirty="0" smtClean="0"/>
              <a:t>6) Kwota zasiłku okresowego ustalona zgodnie z ust. 2 nie może być niższa niż 50 % różnicy między: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sz="5600" dirty="0" smtClean="0"/>
              <a:t>  1)   kryterium dochodowym osoby samotnie gospodarującej a dochodem tej osoby;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sz="5600" dirty="0" smtClean="0"/>
              <a:t>  2)   kryterium dochodowym rodziny a dochodem tej rodziny.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sz="5600" dirty="0" smtClean="0"/>
              <a:t> 7) Kwota zasiłku okresowego nie może być niższa niż 20 zł miesięcznie.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endParaRPr lang="pl-PL" sz="4300" dirty="0" smtClean="0"/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sz="4300" dirty="0" smtClean="0"/>
              <a:t/>
            </a:r>
            <a:br>
              <a:rPr lang="pl-PL" sz="4300" dirty="0" smtClean="0"/>
            </a:br>
            <a:r>
              <a:rPr lang="pl-PL" sz="4300" dirty="0" smtClean="0"/>
              <a:t/>
            </a:r>
            <a:br>
              <a:rPr lang="pl-PL" sz="4300" dirty="0" smtClean="0"/>
            </a:br>
            <a:endParaRPr lang="pl-PL" sz="4300" dirty="0"/>
          </a:p>
        </p:txBody>
      </p:sp>
      <p:sp>
        <p:nvSpPr>
          <p:cNvPr id="54274" name="Symbol zastępczy numeru slajdu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571BFB1-C36E-408C-BA52-030B7C266AB4}" type="slidenum">
              <a:rPr lang="pl-PL"/>
              <a:pPr fontAlgn="base">
                <a:spcBef>
                  <a:spcPct val="0"/>
                </a:spcBef>
                <a:spcAft>
                  <a:spcPct val="0"/>
                </a:spcAft>
              </a:pPr>
              <a:t>33</a:t>
            </a:fld>
            <a:endParaRPr lang="pl-PL"/>
          </a:p>
        </p:txBody>
      </p:sp>
      <p:sp>
        <p:nvSpPr>
          <p:cNvPr id="4" name="Tytuł 3"/>
          <p:cNvSpPr>
            <a:spLocks noGrp="1"/>
          </p:cNvSpPr>
          <p:nvPr>
            <p:ph type="title"/>
          </p:nvPr>
        </p:nvSpPr>
        <p:spPr>
          <a:xfrm>
            <a:off x="571472" y="1285860"/>
            <a:ext cx="8115328" cy="571504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pl-PL" sz="1800" dirty="0" smtClean="0"/>
              <a:t>Pomoc  społeczna </a:t>
            </a:r>
            <a:endParaRPr lang="pl-PL" sz="1800" dirty="0"/>
          </a:p>
        </p:txBody>
      </p:sp>
      <p:pic>
        <p:nvPicPr>
          <p:cNvPr id="54276" name="Picture 3" descr="K:\loga do zmniejszenia\herb gminy_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43375" y="214313"/>
            <a:ext cx="785813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277" name="Picture 7" descr="K:\loga do zmniejszenia\KAPITAL_LUDZKI_POZ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152400"/>
            <a:ext cx="2205038" cy="107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278" name="Picture 9" descr="http://www.pupjastrzebie.com/projekty_promocja/UE+EFS_L-mono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57938" y="0"/>
            <a:ext cx="2786062" cy="1027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Symbol zastępczy zawartości 1"/>
          <p:cNvSpPr>
            <a:spLocks noGrp="1"/>
          </p:cNvSpPr>
          <p:nvPr>
            <p:ph idx="1"/>
          </p:nvPr>
        </p:nvSpPr>
        <p:spPr>
          <a:xfrm>
            <a:off x="457200" y="1481138"/>
            <a:ext cx="8229600" cy="3662362"/>
          </a:xfrm>
        </p:spPr>
        <p:txBody>
          <a:bodyPr/>
          <a:lstStyle/>
          <a:p>
            <a:r>
              <a:rPr lang="pl-PL" smtClean="0"/>
              <a:t/>
            </a:r>
            <a:br>
              <a:rPr lang="pl-PL" smtClean="0"/>
            </a:br>
            <a:r>
              <a:rPr lang="pl-PL" sz="1700" b="1" i="1" smtClean="0"/>
              <a:t>Zasiłek celowy może być przyznany</a:t>
            </a:r>
            <a:r>
              <a:rPr lang="pl-PL" sz="1700" smtClean="0"/>
              <a:t> w celu zaspokojenia niezbędnej potrzeby bytowej, w szczególności na pokrycie części lub całości kosztów zakupu żywności, leków i leczenia, opału, odzieży ,drobne remonty i naprawy w mieszkaniu, a także koszty pogrzebu. </a:t>
            </a:r>
            <a:br>
              <a:rPr lang="pl-PL" sz="1700" smtClean="0"/>
            </a:br>
            <a:r>
              <a:rPr lang="pl-PL" sz="1700" smtClean="0"/>
              <a:t/>
            </a:r>
            <a:br>
              <a:rPr lang="pl-PL" sz="1700" smtClean="0"/>
            </a:br>
            <a:r>
              <a:rPr lang="pl-PL" sz="1700" smtClean="0"/>
              <a:t>Przyznanie świadczeń z pomocy społecznej następuje w formie decyzji administracyjnej .</a:t>
            </a:r>
            <a:br>
              <a:rPr lang="pl-PL" sz="1700" smtClean="0"/>
            </a:br>
            <a:r>
              <a:rPr lang="pl-PL" sz="1700" smtClean="0"/>
              <a:t>Decyzję administracyjną o przyznaniu lub odmowie przyznania świadczenia , wydaje się po przeprowadzeniu </a:t>
            </a:r>
            <a:r>
              <a:rPr lang="pl-PL" sz="1800" smtClean="0"/>
              <a:t>wywiadu środowiskowego.</a:t>
            </a:r>
          </a:p>
          <a:p>
            <a:endParaRPr lang="pl-PL" smtClean="0"/>
          </a:p>
          <a:p>
            <a:endParaRPr lang="pl-PL" smtClean="0"/>
          </a:p>
        </p:txBody>
      </p:sp>
      <p:sp>
        <p:nvSpPr>
          <p:cNvPr id="55298" name="Symbol zastępczy numeru slajdu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FF0FFD1-F4EC-4E76-B984-3799B0035FBB}" type="slidenum">
              <a:rPr lang="pl-PL"/>
              <a:pPr fontAlgn="base">
                <a:spcBef>
                  <a:spcPct val="0"/>
                </a:spcBef>
                <a:spcAft>
                  <a:spcPct val="0"/>
                </a:spcAft>
              </a:pPr>
              <a:t>34</a:t>
            </a:fld>
            <a:endParaRPr lang="pl-PL"/>
          </a:p>
        </p:txBody>
      </p:sp>
      <p:sp>
        <p:nvSpPr>
          <p:cNvPr id="4" name="Tytuł 3"/>
          <p:cNvSpPr>
            <a:spLocks noGrp="1"/>
          </p:cNvSpPr>
          <p:nvPr>
            <p:ph type="title"/>
          </p:nvPr>
        </p:nvSpPr>
        <p:spPr>
          <a:xfrm>
            <a:off x="714348" y="1071546"/>
            <a:ext cx="8043890" cy="77472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pl-PL" sz="2000" dirty="0" smtClean="0"/>
              <a:t>Pomoc  społeczna </a:t>
            </a:r>
            <a:endParaRPr lang="pl-PL" sz="2000" dirty="0"/>
          </a:p>
        </p:txBody>
      </p:sp>
      <p:pic>
        <p:nvPicPr>
          <p:cNvPr id="55300" name="Picture 3" descr="K:\loga do zmniejszenia\herb gminy_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43375" y="214313"/>
            <a:ext cx="785813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01" name="Picture 7" descr="K:\loga do zmniejszenia\KAPITAL_LUDZKI_POZ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152400"/>
            <a:ext cx="2205038" cy="107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02" name="Picture 9" descr="http://www.pupjastrzebie.com/projekty_promocja/UE+EFS_L-mono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57938" y="0"/>
            <a:ext cx="2786062" cy="1027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481138"/>
            <a:ext cx="8329613" cy="4162425"/>
          </a:xfrm>
        </p:spPr>
        <p:txBody>
          <a:bodyPr>
            <a:normAutofit fontScale="40000" lnSpcReduction="20000"/>
          </a:bodyPr>
          <a:lstStyle/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dirty="0" smtClean="0"/>
              <a:t>Praca socjalna w sensie ścisłym oznacza  fachową i celową pomoc międzyludzką, opartą na specjalnie wypracowanych metodach. Jest ona wykonywana nie przez instytucje, ale przez konkretne osoby (pracowników socjalnych, profesjonalnych pomocników) wchodzące w bezpośrednią relację z przyjmującymi pomoc (klientami)  Tak rozumiana praca socjalna nie jest jednorazowym świadczeniem, ale pewnym procesem, który wymaga metodycznego sposobu postępowania. </a:t>
            </a:r>
            <a:br>
              <a:rPr lang="pl-PL" dirty="0" smtClean="0"/>
            </a:br>
            <a:r>
              <a:rPr lang="pl-PL" dirty="0" smtClean="0"/>
              <a:t>Praca socjalna jest specyficzną działalnością profesjonalną, której zadaniem jest ułatwianie wzajemnego przystosowania jednostek, rodzin, grup i środowiska społecznego, w którym żyją oraz rozwijanie poczucia własnej wartości indywidualnej poprzez wykorzystanie możliwości tkwiących w ludziach, w stosunkach interpersonalnych oraz zasobach udostępnianych przez społeczności lokalne. 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dirty="0" smtClean="0"/>
              <a:t>Obejmuje ona wszelkiego rodzaju poradnictwo prawne, ekonomiczne, psychologiczne, pedagogiczne, a także pomoc w prawidłowym załatwieniu konkretnych trudnych spraw życiowych Pracownicy socjalni, jako profesjonaliści realizujący wymienione w ustawie zadania, stanowią zatem podstawową kadrę instytucji pomocy społecznej, choć zatrudniani mogą być także w coraz liczniej powstających organizacjach pozarządowych, stowarzyszeniach i wszelkich instytucjach, których zadaniem statutowym jest pomoc potrzebującym. 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dirty="0" smtClean="0"/>
              <a:t>W pracy socjalnej wykształciły się trzy zasadnicze metody: 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None/>
              <a:defRPr/>
            </a:pPr>
            <a:r>
              <a:rPr lang="pl-PL" dirty="0" smtClean="0"/>
              <a:t>       - indywidualnych przypadków; 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None/>
              <a:defRPr/>
            </a:pPr>
            <a:r>
              <a:rPr lang="pl-PL" dirty="0" smtClean="0"/>
              <a:t>       - pracy grupowej 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None/>
              <a:defRPr/>
            </a:pPr>
            <a:r>
              <a:rPr lang="pl-PL" dirty="0" smtClean="0"/>
              <a:t>       - organizacji społeczności lokalnej (znana także jako metoda środowiskowa). 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b="1" dirty="0" smtClean="0"/>
              <a:t>Zdaniem H. Radlińskiej  praca  socjalna </a:t>
            </a:r>
            <a:r>
              <a:rPr lang="pl-PL" dirty="0" smtClean="0"/>
              <a:t>polega na „</a:t>
            </a:r>
            <a:r>
              <a:rPr lang="pl-PL" b="1" dirty="0" smtClean="0"/>
              <a:t>wydobywaniu i pomnażaniu sił ludzkich, na ich usprawnianiu i organizacji wspólnego działania dla dobra ludzi”. 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>Najważniejsze jest zrobienie czegoś wspólnie z klientem, niż dla niego, a tym bardziej za niego. Gdyby chcieć użyć porównania do sytuacji z życia codziennego można by stwierdzić, iż pracownik nie ma być mechanikiem, który naprawia zepsuty sprzęt klienta, ale raczej nauczycielem, który uczy klienta, jak samodzielnie naprawę taką wykonać. W pracy socjalnej chodzi zatem w pierwszym rzędzie o to, by dać oparcie osobie lub rodzinie w jej trudnej sytuacji życiowej, a nie wyręczać ją w rozwiązaniu problemu (</a:t>
            </a:r>
            <a:r>
              <a:rPr lang="pl-PL" dirty="0" err="1" smtClean="0"/>
              <a:t>dawa</a:t>
            </a:r>
            <a:r>
              <a:rPr lang="pl-PL" dirty="0" smtClean="0"/>
              <a:t>  wędkę , a nie  rybę). </a:t>
            </a:r>
            <a:endParaRPr lang="pl-PL" dirty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000232" y="1000108"/>
            <a:ext cx="6729402" cy="500066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pl-PL" sz="2000" dirty="0" smtClean="0">
                <a:solidFill>
                  <a:schemeClr val="bg1">
                    <a:lumMod val="50000"/>
                  </a:schemeClr>
                </a:solidFill>
              </a:rPr>
              <a:t>Praca  socjalna </a:t>
            </a:r>
            <a:endParaRPr lang="pl-PL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6323" name="Picture 3" descr="K:\loga do zmniejszenia\herb gminy_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43375" y="214313"/>
            <a:ext cx="785813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324" name="Picture 9" descr="http://www.pupjastrzebie.com/projekty_promocja/UE+EFS_L-mono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57938" y="0"/>
            <a:ext cx="2786062" cy="1027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325" name="Picture 7" descr="K:\loga do zmniejszenia\KAPITAL_LUDZKI_POZ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" y="152400"/>
            <a:ext cx="1919288" cy="93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6326" name="Symbol zastępczy numeru slajdu 8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EEC6010-2565-419F-8FE5-A6B95E0DFA02}" type="slidenum">
              <a:rPr lang="pl-PL"/>
              <a:pPr fontAlgn="base">
                <a:spcBef>
                  <a:spcPct val="0"/>
                </a:spcBef>
                <a:spcAft>
                  <a:spcPct val="0"/>
                </a:spcAft>
              </a:pPr>
              <a:t>35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71500" y="1428750"/>
            <a:ext cx="8229600" cy="4214813"/>
          </a:xfrm>
        </p:spPr>
        <p:txBody>
          <a:bodyPr>
            <a:normAutofit fontScale="55000" lnSpcReduction="20000"/>
          </a:bodyPr>
          <a:lstStyle/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dirty="0" smtClean="0"/>
              <a:t>Dla zrealizowania wymienionych wyżej celów pracownicy socjalni podejmować muszą szereg zadań, które przedstawić można w sposób następujący:</a:t>
            </a:r>
            <a:br>
              <a:rPr lang="pl-PL" dirty="0" smtClean="0"/>
            </a:br>
            <a:r>
              <a:rPr lang="pl-PL" dirty="0" smtClean="0"/>
              <a:t>a) analizowanie i ocenianie zjawisk, wymagających świadczenia pomocy społecznej oraz kwalifikowanie do uzyskania tych świadczeń,</a:t>
            </a:r>
            <a:br>
              <a:rPr lang="pl-PL" dirty="0" smtClean="0"/>
            </a:br>
            <a:r>
              <a:rPr lang="pl-PL" dirty="0" smtClean="0"/>
              <a:t>b) udzielanie informacji, wskazówek i pomocy w rozwiązywaniu problemów,</a:t>
            </a:r>
            <a:br>
              <a:rPr lang="pl-PL" dirty="0" smtClean="0"/>
            </a:br>
            <a:r>
              <a:rPr lang="pl-PL" dirty="0" smtClean="0"/>
              <a:t>c) prowadzenie poradnictwa dla osób, znajdujących się w trudnej sytuacji życiowej,</a:t>
            </a:r>
            <a:br>
              <a:rPr lang="pl-PL" dirty="0" smtClean="0"/>
            </a:br>
            <a:r>
              <a:rPr lang="pl-PL" dirty="0" smtClean="0"/>
              <a:t>d) wspieranie i ułatwianie uzyskania pomocy ze strony powołanych do tego instytucji,</a:t>
            </a:r>
            <a:br>
              <a:rPr lang="pl-PL" dirty="0" smtClean="0"/>
            </a:br>
            <a:r>
              <a:rPr lang="pl-PL" dirty="0" smtClean="0"/>
              <a:t>e) pobudzanie społecznej aktywności i inspirowanie działań samopomocowych na rzecz zaspokajania potrzeb,</a:t>
            </a:r>
            <a:br>
              <a:rPr lang="pl-PL" dirty="0" smtClean="0"/>
            </a:br>
            <a:r>
              <a:rPr lang="pl-PL" dirty="0" smtClean="0"/>
              <a:t>f) inicjowanie nowych form udzielania pomocy i powstawania nowych instytucji, mogących tę pomoc udzielać,</a:t>
            </a:r>
            <a:br>
              <a:rPr lang="pl-PL" dirty="0" smtClean="0"/>
            </a:br>
            <a:r>
              <a:rPr lang="pl-PL" dirty="0" smtClean="0"/>
              <a:t>g) aktywne współuczestnictwo w inspirowaniu, opracowywaniu, wdrażaniu i rozwijaniu programów i działań, ukierunkowanych na podniesienie jakości życia,</a:t>
            </a:r>
            <a:br>
              <a:rPr lang="pl-PL" dirty="0" smtClean="0"/>
            </a:br>
            <a:r>
              <a:rPr lang="pl-PL" dirty="0" smtClean="0"/>
              <a:t>h) ujawnianie, analizowanie i interpretowanie potrzeb i problemów społecznych celem podjęcia działań, na rzecz ich rozwiązywania,</a:t>
            </a:r>
            <a:br>
              <a:rPr lang="pl-PL" dirty="0" smtClean="0"/>
            </a:br>
            <a:r>
              <a:rPr lang="pl-PL" dirty="0" smtClean="0"/>
              <a:t>i) podejmowanie współpracy z innymi profesjonalistami i instytucjami, zajmującymi się działaniami w sferze socjalnej,</a:t>
            </a:r>
            <a:br>
              <a:rPr lang="pl-PL" dirty="0" smtClean="0"/>
            </a:br>
            <a:r>
              <a:rPr lang="pl-PL" dirty="0" smtClean="0"/>
              <a:t>j) uczestnictwo w permanentnym doskonaleniu i dokształcaniu zawodowym,</a:t>
            </a:r>
            <a:br>
              <a:rPr lang="pl-PL" dirty="0" smtClean="0"/>
            </a:br>
            <a:r>
              <a:rPr lang="pl-PL" dirty="0" smtClean="0"/>
              <a:t>k) inicjowanie i uczestnictwo w programach badawczych z dziedziny problemów społecznych. 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endParaRPr lang="pl-PL" dirty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00034" y="1071546"/>
            <a:ext cx="8229600" cy="35719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pl-PL" sz="2000" dirty="0" smtClean="0">
                <a:solidFill>
                  <a:schemeClr val="bg1">
                    <a:lumMod val="50000"/>
                  </a:schemeClr>
                </a:solidFill>
              </a:rPr>
              <a:t>Praca socjalna  </a:t>
            </a:r>
            <a:r>
              <a:rPr lang="pl-PL" sz="2000" dirty="0" err="1" smtClean="0">
                <a:solidFill>
                  <a:schemeClr val="bg1">
                    <a:lumMod val="50000"/>
                  </a:schemeClr>
                </a:solidFill>
              </a:rPr>
              <a:t>cd</a:t>
            </a:r>
            <a:endParaRPr lang="pl-PL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7347" name="Picture 3" descr="K:\loga do zmniejszenia\herb gminy_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43375" y="214313"/>
            <a:ext cx="785813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48" name="Picture 7" descr="K:\loga do zmniejszenia\KAPITAL_LUDZKI_POZ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152400"/>
            <a:ext cx="1919288" cy="93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49" name="Picture 9" descr="http://www.pupjastrzebie.com/projekty_promocja/UE+EFS_L-mono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57938" y="0"/>
            <a:ext cx="2786062" cy="1027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350" name="Symbol zastępczy numeru slajdu 8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902F85F-680C-49A7-9B7F-834833B270E2}" type="slidenum">
              <a:rPr lang="pl-PL"/>
              <a:pPr fontAlgn="base">
                <a:spcBef>
                  <a:spcPct val="0"/>
                </a:spcBef>
                <a:spcAft>
                  <a:spcPct val="0"/>
                </a:spcAft>
              </a:pPr>
              <a:t>36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9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481138"/>
            <a:ext cx="8229600" cy="3948112"/>
          </a:xfrm>
        </p:spPr>
        <p:txBody>
          <a:bodyPr/>
          <a:lstStyle/>
          <a:p>
            <a:endParaRPr lang="pl-PL" smtClean="0"/>
          </a:p>
          <a:p>
            <a:endParaRPr lang="pl-PL" smtClean="0"/>
          </a:p>
          <a:p>
            <a:r>
              <a:rPr lang="pl-PL" smtClean="0"/>
              <a:t>Liczba rodzin objętych  pomocą  </a:t>
            </a:r>
          </a:p>
          <a:p>
            <a:pPr algn="just">
              <a:buFont typeface="Wingdings 3" pitchFamily="18" charset="2"/>
              <a:buNone/>
            </a:pPr>
            <a:r>
              <a:rPr lang="pl-PL" smtClean="0"/>
              <a:t>     2005 -467</a:t>
            </a:r>
          </a:p>
          <a:p>
            <a:pPr algn="just">
              <a:buFont typeface="Wingdings 3" pitchFamily="18" charset="2"/>
              <a:buNone/>
            </a:pPr>
            <a:r>
              <a:rPr lang="pl-PL" smtClean="0"/>
              <a:t>     2006-  321</a:t>
            </a:r>
          </a:p>
          <a:p>
            <a:pPr algn="just">
              <a:buFont typeface="Wingdings 3" pitchFamily="18" charset="2"/>
              <a:buNone/>
            </a:pPr>
            <a:r>
              <a:rPr lang="pl-PL" smtClean="0"/>
              <a:t>     2007-  401</a:t>
            </a:r>
          </a:p>
          <a:p>
            <a:pPr algn="just">
              <a:buFont typeface="Wingdings 3" pitchFamily="18" charset="2"/>
              <a:buNone/>
            </a:pPr>
            <a:r>
              <a:rPr lang="pl-PL" smtClean="0"/>
              <a:t>     2008- 411</a:t>
            </a:r>
          </a:p>
          <a:p>
            <a:pPr>
              <a:buFont typeface="Wingdings 3" pitchFamily="18" charset="2"/>
              <a:buNone/>
            </a:pPr>
            <a:endParaRPr lang="pl-PL" smtClean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00034" y="1285860"/>
            <a:ext cx="8229600" cy="1000124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pl-PL" sz="2800" dirty="0" smtClean="0">
                <a:solidFill>
                  <a:schemeClr val="bg1">
                    <a:lumMod val="50000"/>
                  </a:schemeClr>
                </a:solidFill>
              </a:rPr>
              <a:t>Dane statystyczne GOPS </a:t>
            </a:r>
            <a:endParaRPr lang="pl-PL" sz="2800" dirty="0">
              <a:solidFill>
                <a:schemeClr val="bg1">
                  <a:lumMod val="50000"/>
                </a:schemeClr>
              </a:solidFill>
            </a:endParaRPr>
          </a:p>
        </p:txBody>
      </p:sp>
      <p:graphicFrame>
        <p:nvGraphicFramePr>
          <p:cNvPr id="50178" name="Object 2"/>
          <p:cNvGraphicFramePr>
            <a:graphicFrameLocks noChangeAspect="1"/>
          </p:cNvGraphicFramePr>
          <p:nvPr/>
        </p:nvGraphicFramePr>
        <p:xfrm>
          <a:off x="2071688" y="5857875"/>
          <a:ext cx="6118225" cy="719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179" r:id="rId3" imgW="6118200" imgH="718920" progId="">
                  <p:embed/>
                </p:oleObj>
              </mc:Choice>
              <mc:Fallback>
                <p:oleObj r:id="rId3" imgW="6118200" imgH="718920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71688" y="5857875"/>
                        <a:ext cx="6118225" cy="719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0181" name="Picture 3" descr="K:\loga do zmniejszenia\herb gminy_2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143375" y="214313"/>
            <a:ext cx="785813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2" name="Picture 7" descr="K:\loga do zmniejszenia\KAPITAL_LUDZKI_POZ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52400" y="152400"/>
            <a:ext cx="1919288" cy="93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3" name="Picture 9" descr="http://www.pupjastrzebie.com/projekty_promocja/UE+EFS_L-mono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357938" y="0"/>
            <a:ext cx="2786062" cy="1027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4" name="Picture 7" descr="K:\loga do zmniejszenia\KAPITAL_LUDZKI_POZ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04800" y="304800"/>
            <a:ext cx="1919288" cy="93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185" name="Symbol zastępczy numeru slajdu 8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92D8955-33B5-4E12-BEC6-0D81ECBC92F8}" type="slidenum">
              <a:rPr lang="pl-PL"/>
              <a:pPr fontAlgn="base">
                <a:spcBef>
                  <a:spcPct val="0"/>
                </a:spcBef>
                <a:spcAft>
                  <a:spcPct val="0"/>
                </a:spcAft>
              </a:pPr>
              <a:t>37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Symbol zastępczy zawartości 4"/>
          <p:cNvGraphicFramePr>
            <a:graphicFrameLocks noGrp="1"/>
          </p:cNvGraphicFramePr>
          <p:nvPr>
            <p:ph idx="1"/>
          </p:nvPr>
        </p:nvGraphicFramePr>
        <p:xfrm>
          <a:off x="1214438" y="1071563"/>
          <a:ext cx="6000750" cy="51292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3074"/>
                <a:gridCol w="1000132"/>
                <a:gridCol w="1055665"/>
                <a:gridCol w="928694"/>
                <a:gridCol w="1373227"/>
              </a:tblGrid>
              <a:tr h="291464">
                <a:tc>
                  <a:txBody>
                    <a:bodyPr/>
                    <a:lstStyle/>
                    <a:p>
                      <a:r>
                        <a:rPr lang="pl-PL" sz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Przyczyny </a:t>
                      </a:r>
                      <a:r>
                        <a:rPr lang="pl-PL" sz="105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udzielenia pomocy </a:t>
                      </a:r>
                      <a:endParaRPr lang="pl-PL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dirty="0" smtClean="0"/>
                        <a:t>2005</a:t>
                      </a:r>
                      <a:endParaRPr lang="pl-PL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dirty="0" smtClean="0"/>
                        <a:t>2006</a:t>
                      </a:r>
                      <a:endParaRPr lang="pl-PL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dirty="0" smtClean="0"/>
                        <a:t>2007</a:t>
                      </a:r>
                      <a:endParaRPr lang="pl-PL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dirty="0" smtClean="0"/>
                        <a:t>2008</a:t>
                      </a:r>
                      <a:endParaRPr lang="pl-PL" sz="1200" dirty="0"/>
                    </a:p>
                  </a:txBody>
                  <a:tcPr/>
                </a:tc>
              </a:tr>
              <a:tr h="272102">
                <a:tc>
                  <a:txBody>
                    <a:bodyPr/>
                    <a:lstStyle/>
                    <a:p>
                      <a:r>
                        <a:rPr lang="pl-PL" sz="1200" dirty="0" smtClean="0"/>
                        <a:t>Ubóstwo</a:t>
                      </a:r>
                      <a:endParaRPr lang="pl-PL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dirty="0" smtClean="0"/>
                        <a:t>5</a:t>
                      </a:r>
                      <a:endParaRPr lang="pl-PL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dirty="0" smtClean="0"/>
                        <a:t>279</a:t>
                      </a:r>
                      <a:endParaRPr lang="pl-PL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dirty="0" smtClean="0"/>
                        <a:t>273</a:t>
                      </a:r>
                      <a:endParaRPr lang="pl-PL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dirty="0" smtClean="0"/>
                        <a:t>273</a:t>
                      </a:r>
                      <a:endParaRPr lang="pl-PL" sz="1200" dirty="0"/>
                    </a:p>
                  </a:txBody>
                  <a:tcPr/>
                </a:tc>
              </a:tr>
              <a:tr h="212096">
                <a:tc>
                  <a:txBody>
                    <a:bodyPr/>
                    <a:lstStyle/>
                    <a:p>
                      <a:r>
                        <a:rPr lang="pl-PL" sz="1200" dirty="0" smtClean="0"/>
                        <a:t>Sieroctwo</a:t>
                      </a:r>
                      <a:endParaRPr lang="pl-PL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dirty="0" smtClean="0"/>
                        <a:t>-</a:t>
                      </a:r>
                      <a:endParaRPr lang="pl-PL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dirty="0" smtClean="0"/>
                        <a:t>-</a:t>
                      </a:r>
                      <a:endParaRPr lang="pl-PL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dirty="0" smtClean="0"/>
                        <a:t>-</a:t>
                      </a:r>
                      <a:endParaRPr lang="pl-PL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dirty="0" smtClean="0"/>
                        <a:t>-</a:t>
                      </a:r>
                      <a:endParaRPr lang="pl-PL" sz="1200" dirty="0"/>
                    </a:p>
                  </a:txBody>
                  <a:tcPr/>
                </a:tc>
              </a:tr>
              <a:tr h="223528">
                <a:tc>
                  <a:txBody>
                    <a:bodyPr/>
                    <a:lstStyle/>
                    <a:p>
                      <a:r>
                        <a:rPr lang="pl-PL" sz="1200" dirty="0" smtClean="0"/>
                        <a:t>Bezdomność</a:t>
                      </a:r>
                      <a:endParaRPr lang="pl-PL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dirty="0" smtClean="0"/>
                        <a:t>1</a:t>
                      </a:r>
                      <a:endParaRPr lang="pl-PL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dirty="0" smtClean="0"/>
                        <a:t>1</a:t>
                      </a:r>
                      <a:endParaRPr lang="pl-PL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dirty="0" smtClean="0"/>
                        <a:t>2</a:t>
                      </a:r>
                      <a:endParaRPr lang="pl-PL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dirty="0" smtClean="0"/>
                        <a:t>-</a:t>
                      </a:r>
                      <a:endParaRPr lang="pl-PL" sz="1200" dirty="0"/>
                    </a:p>
                  </a:txBody>
                  <a:tcPr/>
                </a:tc>
              </a:tr>
              <a:tr h="434352">
                <a:tc>
                  <a:txBody>
                    <a:bodyPr/>
                    <a:lstStyle/>
                    <a:p>
                      <a:r>
                        <a:rPr lang="pl-PL" sz="1200" dirty="0" smtClean="0"/>
                        <a:t>Macierzyństwa i wielodzietność</a:t>
                      </a:r>
                      <a:endParaRPr lang="pl-PL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dirty="0" smtClean="0"/>
                        <a:t>52</a:t>
                      </a:r>
                      <a:endParaRPr lang="pl-PL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dirty="0" smtClean="0"/>
                        <a:t>32</a:t>
                      </a:r>
                      <a:endParaRPr lang="pl-PL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dirty="0" smtClean="0"/>
                        <a:t>32</a:t>
                      </a:r>
                      <a:endParaRPr lang="pl-PL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dirty="0" smtClean="0"/>
                        <a:t>93</a:t>
                      </a:r>
                      <a:endParaRPr lang="pl-PL" sz="1200" dirty="0"/>
                    </a:p>
                  </a:txBody>
                  <a:tcPr/>
                </a:tc>
              </a:tr>
              <a:tr h="237822">
                <a:tc>
                  <a:txBody>
                    <a:bodyPr/>
                    <a:lstStyle/>
                    <a:p>
                      <a:r>
                        <a:rPr lang="pl-PL" sz="1200" dirty="0" smtClean="0"/>
                        <a:t>Bezrobocie</a:t>
                      </a:r>
                      <a:endParaRPr lang="pl-PL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dirty="0" smtClean="0"/>
                        <a:t>223</a:t>
                      </a:r>
                      <a:endParaRPr lang="pl-PL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dirty="0" smtClean="0"/>
                        <a:t>218</a:t>
                      </a:r>
                      <a:endParaRPr lang="pl-PL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dirty="0" smtClean="0"/>
                        <a:t>170</a:t>
                      </a:r>
                      <a:endParaRPr lang="pl-PL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dirty="0" smtClean="0"/>
                        <a:t>182</a:t>
                      </a:r>
                      <a:endParaRPr lang="pl-PL" sz="1200" dirty="0"/>
                    </a:p>
                  </a:txBody>
                  <a:tcPr/>
                </a:tc>
              </a:tr>
              <a:tr h="249254">
                <a:tc>
                  <a:txBody>
                    <a:bodyPr/>
                    <a:lstStyle/>
                    <a:p>
                      <a:r>
                        <a:rPr lang="pl-PL" sz="1200" dirty="0" smtClean="0"/>
                        <a:t>Niepełnosprawność</a:t>
                      </a:r>
                      <a:endParaRPr lang="pl-PL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dirty="0" smtClean="0"/>
                        <a:t>66</a:t>
                      </a:r>
                      <a:endParaRPr lang="pl-PL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dirty="0" smtClean="0"/>
                        <a:t>74</a:t>
                      </a:r>
                      <a:endParaRPr lang="pl-PL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dirty="0" smtClean="0"/>
                        <a:t>95</a:t>
                      </a:r>
                      <a:endParaRPr lang="pl-PL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dirty="0" smtClean="0"/>
                        <a:t>85</a:t>
                      </a:r>
                      <a:endParaRPr lang="pl-PL" sz="1200" dirty="0"/>
                    </a:p>
                  </a:txBody>
                  <a:tcPr/>
                </a:tc>
              </a:tr>
              <a:tr h="403562">
                <a:tc>
                  <a:txBody>
                    <a:bodyPr/>
                    <a:lstStyle/>
                    <a:p>
                      <a:r>
                        <a:rPr lang="pl-PL" sz="1200" dirty="0" smtClean="0"/>
                        <a:t>Długotrwała  choroba</a:t>
                      </a:r>
                      <a:endParaRPr lang="pl-PL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dirty="0" smtClean="0"/>
                        <a:t>42</a:t>
                      </a:r>
                      <a:endParaRPr lang="pl-PL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dirty="0" smtClean="0"/>
                        <a:t>28</a:t>
                      </a:r>
                      <a:endParaRPr lang="pl-PL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dirty="0" smtClean="0"/>
                        <a:t>42</a:t>
                      </a:r>
                      <a:endParaRPr lang="pl-PL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dirty="0" smtClean="0"/>
                        <a:t>48</a:t>
                      </a:r>
                      <a:endParaRPr lang="pl-PL" sz="1200" dirty="0"/>
                    </a:p>
                  </a:txBody>
                  <a:tcPr/>
                </a:tc>
              </a:tr>
              <a:tr h="589304">
                <a:tc>
                  <a:txBody>
                    <a:bodyPr/>
                    <a:lstStyle/>
                    <a:p>
                      <a:r>
                        <a:rPr lang="pl-PL" sz="1200" dirty="0" smtClean="0"/>
                        <a:t>Bezradność  w sprawach opiek-wychow.</a:t>
                      </a:r>
                      <a:endParaRPr lang="pl-PL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dirty="0" smtClean="0"/>
                        <a:t>68</a:t>
                      </a:r>
                      <a:endParaRPr lang="pl-PL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dirty="0" smtClean="0"/>
                        <a:t>62</a:t>
                      </a:r>
                      <a:endParaRPr lang="pl-PL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dirty="0" smtClean="0"/>
                        <a:t>57</a:t>
                      </a:r>
                      <a:endParaRPr lang="pl-PL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dirty="0" smtClean="0"/>
                        <a:t>53</a:t>
                      </a:r>
                      <a:endParaRPr lang="pl-PL" sz="1200" dirty="0"/>
                    </a:p>
                  </a:txBody>
                  <a:tcPr/>
                </a:tc>
              </a:tr>
              <a:tr h="306414">
                <a:tc>
                  <a:txBody>
                    <a:bodyPr/>
                    <a:lstStyle/>
                    <a:p>
                      <a:r>
                        <a:rPr lang="pl-PL" sz="1200" dirty="0" smtClean="0"/>
                        <a:t>Przemoc</a:t>
                      </a:r>
                      <a:endParaRPr lang="pl-PL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dirty="0" smtClean="0"/>
                        <a:t>3</a:t>
                      </a:r>
                      <a:endParaRPr lang="pl-PL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dirty="0" smtClean="0"/>
                        <a:t>12</a:t>
                      </a:r>
                      <a:endParaRPr lang="pl-PL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dirty="0" smtClean="0"/>
                        <a:t>5</a:t>
                      </a:r>
                      <a:endParaRPr lang="pl-PL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dirty="0" smtClean="0"/>
                        <a:t>8</a:t>
                      </a:r>
                      <a:endParaRPr lang="pl-PL" sz="1200" dirty="0"/>
                    </a:p>
                  </a:txBody>
                  <a:tcPr/>
                </a:tc>
              </a:tr>
              <a:tr h="214314">
                <a:tc>
                  <a:txBody>
                    <a:bodyPr/>
                    <a:lstStyle/>
                    <a:p>
                      <a:r>
                        <a:rPr lang="pl-PL" sz="1200" dirty="0" smtClean="0"/>
                        <a:t>Alkoholizm</a:t>
                      </a:r>
                      <a:endParaRPr lang="pl-PL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dirty="0" smtClean="0"/>
                        <a:t>9</a:t>
                      </a:r>
                      <a:endParaRPr lang="pl-PL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dirty="0" smtClean="0"/>
                        <a:t>56</a:t>
                      </a:r>
                      <a:endParaRPr lang="pl-PL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dirty="0" smtClean="0"/>
                        <a:t>17</a:t>
                      </a:r>
                      <a:endParaRPr lang="pl-PL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dirty="0" smtClean="0"/>
                        <a:t>21</a:t>
                      </a:r>
                      <a:endParaRPr lang="pl-PL" sz="1200" dirty="0"/>
                    </a:p>
                  </a:txBody>
                  <a:tcPr/>
                </a:tc>
              </a:tr>
              <a:tr h="225746">
                <a:tc>
                  <a:txBody>
                    <a:bodyPr/>
                    <a:lstStyle/>
                    <a:p>
                      <a:r>
                        <a:rPr lang="pl-PL" sz="1200" dirty="0" smtClean="0"/>
                        <a:t>Narkomania </a:t>
                      </a:r>
                      <a:endParaRPr lang="pl-PL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dirty="0" smtClean="0"/>
                        <a:t>2</a:t>
                      </a:r>
                      <a:endParaRPr lang="pl-PL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dirty="0" smtClean="0"/>
                        <a:t>-</a:t>
                      </a:r>
                      <a:endParaRPr lang="pl-PL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dirty="0" smtClean="0"/>
                        <a:t>-</a:t>
                      </a:r>
                      <a:endParaRPr lang="pl-PL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dirty="0" smtClean="0"/>
                        <a:t>-</a:t>
                      </a:r>
                      <a:endParaRPr lang="pl-PL" sz="1200" dirty="0"/>
                    </a:p>
                  </a:txBody>
                  <a:tcPr/>
                </a:tc>
              </a:tr>
              <a:tr h="380054">
                <a:tc>
                  <a:txBody>
                    <a:bodyPr/>
                    <a:lstStyle/>
                    <a:p>
                      <a:r>
                        <a:rPr lang="pl-PL" sz="1200" dirty="0" smtClean="0"/>
                        <a:t>Trudności po opuszczeniu  ZK</a:t>
                      </a:r>
                      <a:endParaRPr lang="pl-PL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dirty="0" smtClean="0"/>
                        <a:t>1</a:t>
                      </a:r>
                      <a:endParaRPr lang="pl-PL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dirty="0" smtClean="0"/>
                        <a:t>2</a:t>
                      </a:r>
                      <a:endParaRPr lang="pl-PL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dirty="0" smtClean="0"/>
                        <a:t>2</a:t>
                      </a:r>
                      <a:endParaRPr lang="pl-PL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dirty="0" smtClean="0"/>
                        <a:t>2</a:t>
                      </a:r>
                      <a:endParaRPr lang="pl-PL" sz="1200" dirty="0"/>
                    </a:p>
                  </a:txBody>
                  <a:tcPr/>
                </a:tc>
              </a:tr>
              <a:tr h="138151">
                <a:tc>
                  <a:txBody>
                    <a:bodyPr/>
                    <a:lstStyle/>
                    <a:p>
                      <a:r>
                        <a:rPr lang="pl-PL" sz="1200" dirty="0" smtClean="0"/>
                        <a:t>Klęska żywiołowa lub ekologiczna</a:t>
                      </a:r>
                      <a:endParaRPr lang="pl-PL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dirty="0" smtClean="0"/>
                        <a:t>125</a:t>
                      </a:r>
                      <a:endParaRPr lang="pl-PL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dirty="0" smtClean="0"/>
                        <a:t>-</a:t>
                      </a:r>
                      <a:endParaRPr lang="pl-PL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dirty="0" smtClean="0"/>
                        <a:t>-</a:t>
                      </a:r>
                      <a:endParaRPr lang="pl-PL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dirty="0" smtClean="0"/>
                        <a:t>-</a:t>
                      </a:r>
                      <a:endParaRPr lang="pl-PL" sz="12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00063" y="285750"/>
            <a:ext cx="8229600" cy="428625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pl-PL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0510" name="Picture 3" descr="K:\loga do zmniejszenia\herb gminy_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6250" y="214313"/>
            <a:ext cx="5715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511" name="Picture 7" descr="K:\loga do zmniejszenia\KAPITAL_LUDZKI_POZ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152400"/>
            <a:ext cx="1919288" cy="93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512" name="Picture 7" descr="K:\loga do zmniejszenia\KAPITAL_LUDZKI_POZ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88" y="0"/>
            <a:ext cx="1714500" cy="833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513" name="Picture 9" descr="http://www.pupjastrzebie.com/projekty_promocja/UE+EFS_L-mono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929438" y="0"/>
            <a:ext cx="2214562" cy="81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514" name="Symbol zastępczy numeru slajdu 9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0CB32AB-5511-483C-AF01-7EF679A9BB78}" type="slidenum">
              <a:rPr lang="pl-PL"/>
              <a:pPr fontAlgn="base">
                <a:spcBef>
                  <a:spcPct val="0"/>
                </a:spcBef>
                <a:spcAft>
                  <a:spcPct val="0"/>
                </a:spcAft>
              </a:pPr>
              <a:t>38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Symbol zastępczy zawartości 2"/>
          <p:cNvSpPr>
            <a:spLocks noGrp="1"/>
          </p:cNvSpPr>
          <p:nvPr>
            <p:ph idx="1"/>
          </p:nvPr>
        </p:nvSpPr>
        <p:spPr>
          <a:xfrm>
            <a:off x="642938" y="2071688"/>
            <a:ext cx="8229600" cy="3857625"/>
          </a:xfrm>
        </p:spPr>
        <p:txBody>
          <a:bodyPr/>
          <a:lstStyle/>
          <a:p>
            <a:r>
              <a:rPr lang="pl-PL" sz="1600" smtClean="0"/>
              <a:t>Bezrobocie</a:t>
            </a:r>
          </a:p>
          <a:p>
            <a:r>
              <a:rPr lang="pl-PL" sz="1600" smtClean="0"/>
              <a:t>Bezradność  w  sprawach opiekuńczo-wychowawczych</a:t>
            </a:r>
          </a:p>
          <a:p>
            <a:r>
              <a:rPr lang="pl-PL" sz="1600" smtClean="0"/>
              <a:t>Niełnosprawnośc  i długotrwała choroba</a:t>
            </a:r>
          </a:p>
          <a:p>
            <a:r>
              <a:rPr lang="pl-PL" sz="1600" smtClean="0"/>
              <a:t>Problemy ludzi starszych</a:t>
            </a:r>
          </a:p>
          <a:p>
            <a:r>
              <a:rPr lang="pl-PL" sz="1600" smtClean="0"/>
              <a:t>Alkoholizm  i  inne  uzależnienia </a:t>
            </a:r>
          </a:p>
          <a:p>
            <a:r>
              <a:rPr lang="pl-PL" sz="1600" smtClean="0"/>
              <a:t>Przemoc </a:t>
            </a:r>
          </a:p>
          <a:p>
            <a:pPr>
              <a:buFont typeface="Wingdings 3" pitchFamily="18" charset="2"/>
              <a:buNone/>
            </a:pPr>
            <a:r>
              <a:rPr lang="pl-PL" sz="1600" smtClean="0"/>
              <a:t>Zmieniająca  się  rzeczywistość społeczna generuje  nowe problemy , niektóre przybierają  na sile :</a:t>
            </a:r>
          </a:p>
          <a:p>
            <a:r>
              <a:rPr lang="pl-PL" sz="1600" smtClean="0"/>
              <a:t>rozpad  małżeństw,</a:t>
            </a:r>
          </a:p>
          <a:p>
            <a:r>
              <a:rPr lang="pl-PL" sz="1600" smtClean="0"/>
              <a:t>euro- sieroty,</a:t>
            </a:r>
          </a:p>
          <a:p>
            <a:r>
              <a:rPr lang="pl-PL" sz="1600" smtClean="0"/>
              <a:t>wzrost spożycia alkoholu  wśród  kobiet  i  młodzieży ,</a:t>
            </a:r>
          </a:p>
          <a:p>
            <a:r>
              <a:rPr lang="pl-PL" sz="1600" smtClean="0"/>
              <a:t>wzrost liczby osób  wymagających pomocy psychologicznej i psychiatrycznej    </a:t>
            </a:r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57158" y="1285860"/>
            <a:ext cx="8229600" cy="785818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pl-PL" sz="2400" dirty="0" smtClean="0">
                <a:solidFill>
                  <a:schemeClr val="bg1">
                    <a:lumMod val="50000"/>
                  </a:schemeClr>
                </a:solidFill>
              </a:rPr>
              <a:t>Główne problemy  społeczne</a:t>
            </a:r>
            <a:endParaRPr lang="pl-PL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1443" name="Picture 3" descr="K:\loga do zmniejszenia\herb gminy_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43375" y="214313"/>
            <a:ext cx="785813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44" name="Picture 7" descr="K:\loga do zmniejszenia\KAPITAL_LUDZKI_POZ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2205038" cy="107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45" name="Picture 9" descr="http://www.pupjastrzebie.com/projekty_promocja/UE+EFS_L-mono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57938" y="0"/>
            <a:ext cx="2786062" cy="1027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46" name="Symbol zastępczy numeru slajdu 7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67BF977-A65D-4818-BB49-3767AC07BD9A}" type="slidenum">
              <a:rPr lang="pl-PL"/>
              <a:pPr fontAlgn="base">
                <a:spcBef>
                  <a:spcPct val="0"/>
                </a:spcBef>
                <a:spcAft>
                  <a:spcPct val="0"/>
                </a:spcAft>
              </a:pPr>
              <a:t>39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28596" y="2428868"/>
            <a:ext cx="8503920" cy="3357586"/>
          </a:xfrm>
        </p:spPr>
        <p:txBody>
          <a:bodyPr>
            <a:normAutofit fontScale="85000" lnSpcReduction="20000"/>
          </a:bodyPr>
          <a:lstStyle/>
          <a:p>
            <a:pPr marL="365760" indent="-256032" fontAlgn="auto">
              <a:spcAft>
                <a:spcPts val="0"/>
              </a:spcAft>
              <a:buFont typeface="Wingdings 3"/>
              <a:buNone/>
              <a:defRPr/>
            </a:pPr>
            <a:r>
              <a:rPr lang="pl-PL" sz="2200" b="1" dirty="0" smtClean="0"/>
              <a:t> Mocne strony: 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None/>
              <a:defRPr/>
            </a:pPr>
            <a:r>
              <a:rPr lang="pl-PL" sz="1800" b="1" dirty="0" smtClean="0"/>
              <a:t>                            </a:t>
            </a:r>
            <a:r>
              <a:rPr lang="pl-PL" sz="1800" dirty="0" smtClean="0"/>
              <a:t>znajomość lokalnych realiów społecznych i ekonomicznych;</a:t>
            </a:r>
          </a:p>
          <a:p>
            <a:pPr lvl="6">
              <a:defRPr/>
            </a:pPr>
            <a:r>
              <a:rPr lang="pl-PL" sz="1800" dirty="0" smtClean="0"/>
              <a:t>samorządowy system zarządzania sferą społeczną;</a:t>
            </a:r>
          </a:p>
          <a:p>
            <a:pPr lvl="6">
              <a:defRPr/>
            </a:pPr>
            <a:r>
              <a:rPr lang="pl-PL" sz="1800" dirty="0" smtClean="0"/>
              <a:t>wykwalifikowana kadra ,</a:t>
            </a:r>
          </a:p>
          <a:p>
            <a:pPr lvl="6">
              <a:defRPr/>
            </a:pPr>
            <a:r>
              <a:rPr lang="pl-PL" sz="1800" dirty="0" smtClean="0"/>
              <a:t>Infrastruktura i istniejące placówki działające na rzecz mieszkańców;</a:t>
            </a:r>
          </a:p>
          <a:p>
            <a:pPr lvl="6">
              <a:defRPr/>
            </a:pPr>
            <a:r>
              <a:rPr lang="pl-PL" sz="1800" dirty="0" smtClean="0"/>
              <a:t>wzrost liczby  mieszkańców </a:t>
            </a:r>
          </a:p>
          <a:p>
            <a:pPr lvl="6">
              <a:defRPr/>
            </a:pPr>
            <a:r>
              <a:rPr lang="pl-PL" sz="1800" dirty="0" smtClean="0"/>
              <a:t>sprzyjające położenie gminy przy ważnych szlakach komunikacyjnych umożliwiające edukację i znalezienie pracy;</a:t>
            </a:r>
          </a:p>
          <a:p>
            <a:pPr lvl="6">
              <a:defRPr/>
            </a:pPr>
            <a:r>
              <a:rPr lang="pl-PL" sz="1800" dirty="0" smtClean="0"/>
              <a:t>rozwój rolnictwa, ogrodnictwa, sadownictwa — potencjalnym rynkiem pracy dla mieszkańców, rozwijająca się  ,działalności  gospodarcza,</a:t>
            </a:r>
          </a:p>
          <a:p>
            <a:pPr lvl="6">
              <a:defRPr/>
            </a:pPr>
            <a:r>
              <a:rPr lang="pl-PL" sz="1800" dirty="0" smtClean="0"/>
              <a:t>poziom współpracy między organizacjami pozarządowe.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None/>
              <a:defRPr/>
            </a:pPr>
            <a:r>
              <a:rPr lang="pl-PL" sz="1800" dirty="0" smtClean="0"/>
              <a:t> 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None/>
              <a:defRPr/>
            </a:pPr>
            <a:r>
              <a:rPr lang="pl-PL" sz="2100" b="1" dirty="0" smtClean="0"/>
              <a:t> </a:t>
            </a:r>
            <a:r>
              <a:rPr lang="pl-PL" sz="2100" dirty="0" smtClean="0"/>
              <a:t> </a:t>
            </a:r>
            <a:endParaRPr lang="pl-PL" sz="2500" dirty="0" smtClean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09600" y="1571612"/>
            <a:ext cx="8534400" cy="758952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pl-PL" sz="2400" dirty="0" smtClean="0">
                <a:solidFill>
                  <a:schemeClr val="bg1">
                    <a:lumMod val="50000"/>
                  </a:schemeClr>
                </a:solidFill>
              </a:rPr>
              <a:t>Strategia rozwiązywania problemów społecznych Analiza SWOT</a:t>
            </a:r>
            <a:endParaRPr lang="pl-PL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2467" name="Picture 7" descr="K:\loga do zmniejszenia\KAPITAL_LUDZKI_POZ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2205038" cy="107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468" name="Picture 3" descr="K:\loga do zmniejszenia\herb gminy_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43375" y="214313"/>
            <a:ext cx="785813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469" name="Picture 9" descr="http://www.pupjastrzebie.com/projekty_promocja/UE+EFS_L-mono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57938" y="0"/>
            <a:ext cx="2786062" cy="1027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2470" name="Symbol zastępczy numeru slajdu 7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94C8CDD-503B-41D4-B810-D42AB177E68B}" type="slidenum">
              <a:rPr lang="pl-PL"/>
              <a:pPr fontAlgn="base">
                <a:spcBef>
                  <a:spcPct val="0"/>
                </a:spcBef>
                <a:spcAft>
                  <a:spcPct val="0"/>
                </a:spcAft>
              </a:pPr>
              <a:t>40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28625" y="1785938"/>
            <a:ext cx="8229600" cy="3500437"/>
          </a:xfrm>
        </p:spPr>
        <p:txBody>
          <a:bodyPr>
            <a:normAutofit fontScale="25000" lnSpcReduction="20000"/>
          </a:bodyPr>
          <a:lstStyle/>
          <a:p>
            <a:pPr marL="365760" indent="-256032" fontAlgn="auto">
              <a:spcAft>
                <a:spcPts val="0"/>
              </a:spcAft>
              <a:buFont typeface="Wingdings 3"/>
              <a:buNone/>
              <a:defRPr/>
            </a:pPr>
            <a:r>
              <a:rPr lang="pl-PL" sz="6200" b="1" dirty="0" smtClean="0"/>
              <a:t>    </a:t>
            </a:r>
            <a:r>
              <a:rPr lang="pl-PL" sz="8000" b="1" dirty="0" smtClean="0"/>
              <a:t>Słabe strony</a:t>
            </a:r>
            <a:r>
              <a:rPr lang="pl-PL" sz="6200" dirty="0" smtClean="0"/>
              <a:t> </a:t>
            </a:r>
            <a:endParaRPr lang="pl-PL" sz="4900" dirty="0" smtClean="0"/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sz="4800" dirty="0" smtClean="0"/>
              <a:t>postępujący proces ubożenia mieszkańców gminy;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sz="4800" dirty="0" smtClean="0"/>
              <a:t>pogłębiający się kryzys instytucji rodziny;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sz="4800" dirty="0" smtClean="0"/>
              <a:t>wysoki poziom bezrobocia długookresowego;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sz="4800" dirty="0" smtClean="0"/>
              <a:t>brak  miejscowych  ofert  pracy,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sz="4800" dirty="0" smtClean="0"/>
              <a:t>zła  komunikacja  ,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sz="4800" dirty="0" smtClean="0"/>
              <a:t>zły  stan  dróg   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sz="4800" dirty="0" smtClean="0"/>
              <a:t>wzrost spożywania alkoholu przez  dorosłych i młodzież;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sz="4800" dirty="0" smtClean="0"/>
              <a:t>niewystarczający poziom finansowania podmiotów realizujących zadania z zakresu bezpieczeństwa społecznego;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sz="4800" dirty="0" smtClean="0"/>
              <a:t>brak atrakcyjnych ofert spędzania czasu wolnego dla ludzi w każdym wieku;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sz="4800" dirty="0" smtClean="0"/>
              <a:t>brak mieszkań 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sz="4800" dirty="0" smtClean="0"/>
              <a:t>zła dostępność do specjalistycznych usług medycznych;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sz="4800" dirty="0" smtClean="0"/>
              <a:t>wzrost przestępczości;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sz="4800" dirty="0" smtClean="0"/>
              <a:t>mała aktywność społeczna, brak wolontariatu wśród mieszkańców;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sz="4800" dirty="0" smtClean="0"/>
              <a:t>brak  integracji  pomiędzy  działaniami  instytucjonalnymi   z aktywnością mieszkańców;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None/>
              <a:defRPr/>
            </a:pPr>
            <a:r>
              <a:rPr lang="pl-PL" sz="4800" dirty="0" smtClean="0"/>
              <a:t> 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None/>
              <a:defRPr/>
            </a:pPr>
            <a:r>
              <a:rPr lang="pl-PL" sz="6400" dirty="0" smtClean="0"/>
              <a:t> 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endParaRPr lang="pl-PL" sz="4900" dirty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00034" y="1142984"/>
            <a:ext cx="8229600" cy="571504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pl-PL" sz="2400" dirty="0" smtClean="0">
                <a:solidFill>
                  <a:schemeClr val="bg1">
                    <a:lumMod val="50000"/>
                  </a:schemeClr>
                </a:solidFill>
              </a:rPr>
              <a:t>Analiza SWOT</a:t>
            </a:r>
            <a:endParaRPr lang="pl-PL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3491" name="Picture 3" descr="K:\loga do zmniejszenia\herb gminy_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43375" y="214313"/>
            <a:ext cx="785813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492" name="Picture 7" descr="K:\loga do zmniejszenia\KAPITAL_LUDZKI_POZ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3" y="0"/>
            <a:ext cx="2205037" cy="107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493" name="Picture 9" descr="http://www.pupjastrzebie.com/projekty_promocja/UE+EFS_L-mono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57938" y="0"/>
            <a:ext cx="2786062" cy="1027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494" name="Symbol zastępczy numeru slajdu 7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2CCD48B-06CA-4685-A0DE-09E72A4C61CD}" type="slidenum">
              <a:rPr lang="pl-PL"/>
              <a:pPr fontAlgn="base">
                <a:spcBef>
                  <a:spcPct val="0"/>
                </a:spcBef>
                <a:spcAft>
                  <a:spcPct val="0"/>
                </a:spcAft>
              </a:pPr>
              <a:t>41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188" y="1714500"/>
            <a:ext cx="8229600" cy="2928938"/>
          </a:xfrm>
        </p:spPr>
        <p:txBody>
          <a:bodyPr>
            <a:normAutofit fontScale="77500" lnSpcReduction="20000"/>
          </a:bodyPr>
          <a:lstStyle/>
          <a:p>
            <a:pPr marL="365760" indent="-256032" fontAlgn="auto">
              <a:spcAft>
                <a:spcPts val="0"/>
              </a:spcAft>
              <a:buFont typeface="Wingdings 3"/>
              <a:buNone/>
              <a:defRPr/>
            </a:pPr>
            <a:r>
              <a:rPr lang="pl-PL" dirty="0" smtClean="0"/>
              <a:t> 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None/>
              <a:defRPr/>
            </a:pPr>
            <a:r>
              <a:rPr lang="pl-PL" b="1" dirty="0" smtClean="0"/>
              <a:t> </a:t>
            </a:r>
            <a:r>
              <a:rPr lang="pl-PL" sz="1900" b="1" dirty="0" smtClean="0"/>
              <a:t>Szanse</a:t>
            </a:r>
            <a:r>
              <a:rPr lang="pl-PL" sz="1900" dirty="0" smtClean="0"/>
              <a:t>  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sz="1800" dirty="0" smtClean="0"/>
              <a:t>wzrost poziomu wykształcenia społeczeństwa;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sz="1800" dirty="0" smtClean="0"/>
              <a:t>rosnąca świadomość społeczna;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sz="1800" dirty="0" smtClean="0"/>
              <a:t> zmiana struktury zatrudnienia poprzez tworzenie nowych miejsc pracy poza rolnictwem;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sz="1800" dirty="0" smtClean="0"/>
              <a:t>ułatwienia w prowadzeniu działalności gospodarczej;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sz="1800" dirty="0" smtClean="0"/>
              <a:t>pozyskiwanie  środków przez gminę, ośrodek pomocy  społecznej,    organizacje pozarządowe z Europejskiego Funduszu Społecznego czy Funduszu Spójności;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sz="1800" dirty="0" smtClean="0"/>
              <a:t>możliwość finansowania organizacji pozarządowych jako organizacji pożytku publicznego;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sz="1800" dirty="0" smtClean="0"/>
              <a:t>zapewnienie bezpieczeństwa socjalnego tzn. gwarancja dochodów z pracy i usług na wypadek pojawienia się ryzyka socjalnego np. : choroby, bezrobocia;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None/>
              <a:defRPr/>
            </a:pPr>
            <a:endParaRPr lang="pl-PL" dirty="0" smtClean="0"/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endParaRPr lang="pl-PL" dirty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00034" y="928670"/>
            <a:ext cx="8229600" cy="796908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pl-PL" sz="2400" dirty="0" smtClean="0">
                <a:solidFill>
                  <a:schemeClr val="bg1">
                    <a:lumMod val="50000"/>
                  </a:schemeClr>
                </a:solidFill>
              </a:rPr>
              <a:t>Analiza  SWOT </a:t>
            </a:r>
            <a:endParaRPr lang="pl-PL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4515" name="Picture 3" descr="K:\loga do zmniejszenia\herb gminy_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43375" y="214313"/>
            <a:ext cx="785813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516" name="Picture 7" descr="K:\loga do zmniejszenia\KAPITAL_LUDZKI_POZ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152400"/>
            <a:ext cx="1919288" cy="93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517" name="Picture 9" descr="http://www.pupjastrzebie.com/projekty_promocja/UE+EFS_L-mono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929438" y="0"/>
            <a:ext cx="2214562" cy="81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4518" name="Symbol zastępczy numeru slajdu 7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D1EF3D2-9FDB-4084-B015-D89D01216A33}" type="slidenum">
              <a:rPr lang="pl-PL"/>
              <a:pPr fontAlgn="base">
                <a:spcBef>
                  <a:spcPct val="0"/>
                </a:spcBef>
                <a:spcAft>
                  <a:spcPct val="0"/>
                </a:spcAft>
              </a:pPr>
              <a:t>42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Symbol zastępczy zawartości 2"/>
          <p:cNvSpPr>
            <a:spLocks noGrp="1"/>
          </p:cNvSpPr>
          <p:nvPr>
            <p:ph idx="1"/>
          </p:nvPr>
        </p:nvSpPr>
        <p:spPr>
          <a:xfrm>
            <a:off x="428625" y="1928813"/>
            <a:ext cx="8229600" cy="3233737"/>
          </a:xfrm>
        </p:spPr>
        <p:txBody>
          <a:bodyPr/>
          <a:lstStyle/>
          <a:p>
            <a:pPr>
              <a:buFont typeface="Wingdings 3" pitchFamily="18" charset="2"/>
              <a:buNone/>
            </a:pPr>
            <a:r>
              <a:rPr lang="pl-PL" smtClean="0"/>
              <a:t> </a:t>
            </a:r>
            <a:r>
              <a:rPr lang="pl-PL" b="1" smtClean="0"/>
              <a:t> </a:t>
            </a:r>
            <a:r>
              <a:rPr lang="pl-PL" sz="1800" b="1" smtClean="0"/>
              <a:t>Zagrożenia</a:t>
            </a:r>
            <a:r>
              <a:rPr lang="pl-PL" smtClean="0"/>
              <a:t> </a:t>
            </a:r>
            <a:endParaRPr lang="pl-PL" sz="1900" smtClean="0"/>
          </a:p>
          <a:p>
            <a:r>
              <a:rPr lang="pl-PL" sz="1900" smtClean="0"/>
              <a:t>starzenie się społeczeństwa;</a:t>
            </a:r>
          </a:p>
          <a:p>
            <a:r>
              <a:rPr lang="pl-PL" sz="1900" smtClean="0"/>
              <a:t>niedobory w budżecie państwa;</a:t>
            </a:r>
          </a:p>
          <a:p>
            <a:r>
              <a:rPr lang="pl-PL" sz="1900" smtClean="0"/>
              <a:t>pogłębiające się rozwarstwienie społeczne;</a:t>
            </a:r>
          </a:p>
          <a:p>
            <a:r>
              <a:rPr lang="pl-PL" sz="1900" smtClean="0"/>
              <a:t>wzrost liczby interwencji w rodzinach, popełnianych przestępstw, aktów agresji i przemocy;</a:t>
            </a:r>
          </a:p>
          <a:p>
            <a:r>
              <a:rPr lang="pl-PL" sz="1900" smtClean="0"/>
              <a:t>trudności społeczne w dostępie do pracy, edukacji, kultury, lecznictwa;</a:t>
            </a:r>
          </a:p>
          <a:p>
            <a:r>
              <a:rPr lang="pl-PL" sz="1900" smtClean="0"/>
              <a:t>marginalizacja i  wykluczenie społeczne </a:t>
            </a:r>
          </a:p>
          <a:p>
            <a:endParaRPr lang="pl-PL" smtClean="0"/>
          </a:p>
          <a:p>
            <a:endParaRPr lang="pl-PL" smtClean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28596" y="1357298"/>
            <a:ext cx="8229600" cy="500066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pl-PL" sz="2800" dirty="0" smtClean="0">
                <a:solidFill>
                  <a:schemeClr val="bg1">
                    <a:lumMod val="50000"/>
                  </a:schemeClr>
                </a:solidFill>
              </a:rPr>
              <a:t>Analiza  SWOT</a:t>
            </a:r>
            <a:endParaRPr lang="pl-PL" sz="28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5539" name="Picture 3" descr="K:\loga do zmniejszenia\herb gminy_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43375" y="214313"/>
            <a:ext cx="785813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5540" name="Picture 7" descr="K:\loga do zmniejszenia\KAPITAL_LUDZKI_POZ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152400"/>
            <a:ext cx="2205038" cy="107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5541" name="Picture 9" descr="http://www.pupjastrzebie.com/projekty_promocja/UE+EFS_L-mono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57938" y="0"/>
            <a:ext cx="2786062" cy="1027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5542" name="Symbol zastępczy numeru slajdu 7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5737420-587A-4096-8DD1-7B7BEE2B82AE}" type="slidenum">
              <a:rPr lang="pl-PL"/>
              <a:pPr fontAlgn="base">
                <a:spcBef>
                  <a:spcPct val="0"/>
                </a:spcBef>
                <a:spcAft>
                  <a:spcPct val="0"/>
                </a:spcAft>
              </a:pPr>
              <a:t>43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Symbol zastępczy zawartości 2"/>
          <p:cNvSpPr>
            <a:spLocks noGrp="1"/>
          </p:cNvSpPr>
          <p:nvPr>
            <p:ph idx="1"/>
          </p:nvPr>
        </p:nvSpPr>
        <p:spPr>
          <a:xfrm>
            <a:off x="457200" y="2357438"/>
            <a:ext cx="8229600" cy="1857375"/>
          </a:xfrm>
        </p:spPr>
        <p:txBody>
          <a:bodyPr/>
          <a:lstStyle/>
          <a:p>
            <a:endParaRPr lang="pl-PL" b="1" smtClean="0"/>
          </a:p>
          <a:p>
            <a:r>
              <a:rPr lang="pl-PL" b="1" smtClean="0"/>
              <a:t>Mieszkańcy  gminy Sadki  aktywnie poprawiają  jakość  swojego  życia.</a:t>
            </a:r>
            <a:endParaRPr lang="pl-PL" smtClean="0"/>
          </a:p>
          <a:p>
            <a:endParaRPr lang="pl-PL" smtClean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28596" y="1285860"/>
            <a:ext cx="8229600" cy="11430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pl-PL" sz="4600" dirty="0" smtClean="0">
                <a:solidFill>
                  <a:schemeClr val="bg1">
                    <a:lumMod val="50000"/>
                  </a:schemeClr>
                </a:solidFill>
              </a:rPr>
              <a:t>Misja</a:t>
            </a:r>
            <a:r>
              <a:rPr lang="pl-PL" dirty="0" smtClean="0"/>
              <a:t/>
            </a:r>
            <a:br>
              <a:rPr lang="pl-PL" dirty="0" smtClean="0"/>
            </a:br>
            <a:endParaRPr lang="pl-PL" dirty="0"/>
          </a:p>
        </p:txBody>
      </p:sp>
      <p:pic>
        <p:nvPicPr>
          <p:cNvPr id="66563" name="Picture 3" descr="K:\loga do zmniejszenia\herb gminy_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43375" y="214313"/>
            <a:ext cx="785813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564" name="Picture 7" descr="K:\loga do zmniejszenia\KAPITAL_LUDZKI_POZ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3" y="0"/>
            <a:ext cx="2205037" cy="107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565" name="Picture 9" descr="http://www.pupjastrzebie.com/projekty_promocja/UE+EFS_L-mono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57938" y="0"/>
            <a:ext cx="2786062" cy="1027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6566" name="Symbol zastępczy numeru slajdu 7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AC7EBCE-4DBF-463B-9200-B4B094A2CFE2}" type="slidenum">
              <a:rPr lang="pl-PL"/>
              <a:pPr fontAlgn="base">
                <a:spcBef>
                  <a:spcPct val="0"/>
                </a:spcBef>
                <a:spcAft>
                  <a:spcPct val="0"/>
                </a:spcAft>
              </a:pPr>
              <a:t>44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00063" y="1785938"/>
            <a:ext cx="8229600" cy="3429000"/>
          </a:xfrm>
        </p:spPr>
        <p:txBody>
          <a:bodyPr>
            <a:normAutofit lnSpcReduction="10000"/>
          </a:bodyPr>
          <a:lstStyle/>
          <a:p>
            <a:pPr marL="365760" indent="-256032" fontAlgn="auto">
              <a:spcAft>
                <a:spcPts val="0"/>
              </a:spcAft>
              <a:buFont typeface="Wingdings 3"/>
              <a:buNone/>
              <a:defRPr/>
            </a:pPr>
            <a:r>
              <a:rPr lang="pl-PL" b="1" dirty="0" smtClean="0"/>
              <a:t> </a:t>
            </a:r>
            <a:endParaRPr lang="pl-PL" dirty="0" smtClean="0"/>
          </a:p>
          <a:p>
            <a:pPr marL="365760" indent="-256032" fontAlgn="auto">
              <a:spcAft>
                <a:spcPts val="0"/>
              </a:spcAft>
              <a:buFont typeface="Wingdings 3"/>
              <a:buNone/>
              <a:defRPr/>
            </a:pPr>
            <a:r>
              <a:rPr lang="pl-PL" dirty="0" smtClean="0"/>
              <a:t> 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b="1" dirty="0" smtClean="0"/>
              <a:t>Uruchomienie wszystkich dostępnych zasobów społeczności w procesie budowania funkcjonalnego systemu i poczucia bezpieczeństwa socjalnego obywateli oraz poprawy funkcjonowania w obszarach decydujących o jakości życia społecznego</a:t>
            </a:r>
            <a:endParaRPr lang="pl-PL" dirty="0" smtClean="0"/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endParaRPr lang="pl-PL" dirty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00034" y="1285860"/>
            <a:ext cx="8229600" cy="1143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pl-PL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Wizja</a:t>
            </a:r>
            <a:endParaRPr lang="pl-PL" dirty="0"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7587" name="Picture 3" descr="K:\loga do zmniejszenia\herb gminy_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43375" y="214313"/>
            <a:ext cx="785813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7588" name="Picture 7" descr="K:\loga do zmniejszenia\KAPITAL_LUDZKI_POZ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3" y="0"/>
            <a:ext cx="2205037" cy="107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7589" name="Picture 9" descr="http://www.pupjastrzebie.com/projekty_promocja/UE+EFS_L-mono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57938" y="0"/>
            <a:ext cx="2786062" cy="1027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7590" name="Symbol zastępczy numeru slajdu 7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D0E555B-7A49-4DC5-A76C-1E03FB6D19E7}" type="slidenum">
              <a:rPr lang="pl-PL"/>
              <a:pPr fontAlgn="base">
                <a:spcBef>
                  <a:spcPct val="0"/>
                </a:spcBef>
                <a:spcAft>
                  <a:spcPct val="0"/>
                </a:spcAft>
              </a:pPr>
              <a:t>45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457200" y="2286000"/>
            <a:ext cx="8229600" cy="3857625"/>
          </a:xfrm>
        </p:spPr>
        <p:txBody>
          <a:bodyPr>
            <a:normAutofit/>
          </a:bodyPr>
          <a:lstStyle/>
          <a:p>
            <a:pPr marL="365760" indent="-256032" fontAlgn="auto">
              <a:spcAft>
                <a:spcPts val="0"/>
              </a:spcAft>
              <a:buFont typeface="Wingdings 3"/>
              <a:buNone/>
              <a:defRPr/>
            </a:pPr>
            <a:r>
              <a:rPr lang="pl-PL" sz="2800" b="1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642910" y="1142984"/>
            <a:ext cx="8015286" cy="1500198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pl-PL" sz="2800" dirty="0" smtClean="0">
                <a:solidFill>
                  <a:schemeClr val="bg1">
                    <a:lumMod val="50000"/>
                  </a:schemeClr>
                </a:solidFill>
              </a:rPr>
              <a:t>        Cele Strategii Rozwiązywania</a:t>
            </a:r>
            <a:br>
              <a:rPr lang="pl-PL" sz="2800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pl-PL" sz="2800" dirty="0" smtClean="0">
                <a:solidFill>
                  <a:schemeClr val="bg1">
                    <a:lumMod val="50000"/>
                  </a:schemeClr>
                </a:solidFill>
              </a:rPr>
              <a:t>            Problemów Społecznych</a:t>
            </a:r>
            <a:endParaRPr lang="pl-PL" sz="2800" dirty="0"/>
          </a:p>
        </p:txBody>
      </p:sp>
      <p:pic>
        <p:nvPicPr>
          <p:cNvPr id="68611" name="Picture 3" descr="K:\loga do zmniejszenia\herb gminy_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43375" y="214313"/>
            <a:ext cx="785813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8612" name="Picture 7" descr="K:\loga do zmniejszenia\KAPITAL_LUDZKI_POZ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3" y="0"/>
            <a:ext cx="2205037" cy="107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8613" name="Picture 9" descr="http://www.pupjastrzebie.com/projekty_promocja/UE+EFS_L-mono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57938" y="0"/>
            <a:ext cx="2786062" cy="1027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8614" name="Symbol zastępczy numeru slajdu 9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D0D336D-72AF-4CD2-850A-8F0243E7496C}" type="slidenum">
              <a:rPr lang="pl-PL"/>
              <a:pPr fontAlgn="base">
                <a:spcBef>
                  <a:spcPct val="0"/>
                </a:spcBef>
                <a:spcAft>
                  <a:spcPct val="0"/>
                </a:spcAft>
              </a:pPr>
              <a:t>46</a:t>
            </a:fld>
            <a:endParaRPr lang="pl-PL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481138"/>
            <a:ext cx="8229600" cy="4233862"/>
          </a:xfrm>
        </p:spPr>
        <p:txBody>
          <a:bodyPr>
            <a:normAutofit fontScale="25000" lnSpcReduction="20000"/>
          </a:bodyPr>
          <a:lstStyle/>
          <a:p>
            <a:pPr marL="365760" indent="-256032" fontAlgn="auto">
              <a:spcAft>
                <a:spcPts val="0"/>
              </a:spcAft>
              <a:buFont typeface="Wingdings 3"/>
              <a:buNone/>
              <a:defRPr/>
            </a:pPr>
            <a:r>
              <a:rPr lang="pl-PL" sz="4000" b="1" dirty="0" smtClean="0"/>
              <a:t> </a:t>
            </a:r>
            <a:endParaRPr lang="pl-PL" sz="4300" dirty="0" smtClean="0"/>
          </a:p>
          <a:p>
            <a:pPr marL="365760" indent="-256032" fontAlgn="auto">
              <a:spcAft>
                <a:spcPts val="0"/>
              </a:spcAft>
              <a:buFont typeface="Wingdings 3"/>
              <a:buNone/>
              <a:defRPr/>
            </a:pPr>
            <a:r>
              <a:rPr lang="pl-PL" sz="4300" b="1" u="sng" dirty="0" smtClean="0"/>
              <a:t>Cel strategiczny:</a:t>
            </a:r>
            <a:endParaRPr lang="pl-PL" sz="4300" b="1" dirty="0" smtClean="0"/>
          </a:p>
          <a:p>
            <a:pPr marL="365760" indent="-256032" fontAlgn="auto">
              <a:spcAft>
                <a:spcPts val="0"/>
              </a:spcAft>
              <a:buFont typeface="Wingdings 3"/>
              <a:buNone/>
              <a:defRPr/>
            </a:pPr>
            <a:r>
              <a:rPr lang="pl-PL" sz="3000" dirty="0" smtClean="0"/>
              <a:t> </a:t>
            </a:r>
            <a:endParaRPr lang="pl-PL" sz="4800" dirty="0" smtClean="0"/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sz="4800" dirty="0" smtClean="0"/>
              <a:t>Wsparcie i aktywizacja zawodowa i społeczna osób bezrobotnych.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None/>
              <a:defRPr/>
            </a:pPr>
            <a:r>
              <a:rPr lang="pl-PL" sz="3000" dirty="0" smtClean="0"/>
              <a:t> 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None/>
              <a:defRPr/>
            </a:pPr>
            <a:r>
              <a:rPr lang="pl-PL" sz="4300" b="1" u="sng" dirty="0" smtClean="0"/>
              <a:t>Cele operacyjne:</a:t>
            </a:r>
            <a:endParaRPr lang="pl-PL" sz="4300" b="1" dirty="0" smtClean="0"/>
          </a:p>
          <a:p>
            <a:pPr marL="365760" indent="-256032" fontAlgn="auto">
              <a:spcAft>
                <a:spcPts val="0"/>
              </a:spcAft>
              <a:buFont typeface="Wingdings 3"/>
              <a:buNone/>
              <a:defRPr/>
            </a:pPr>
            <a:r>
              <a:rPr lang="pl-PL" sz="3000" dirty="0" smtClean="0"/>
              <a:t> 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sz="4800" dirty="0" smtClean="0"/>
              <a:t>wspieranie osób bezrobotnych podejmujących własną działalność gospodarczą,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sz="4800" dirty="0" smtClean="0"/>
              <a:t>tworzenie miejsc pracy w ramach organizacji pożytku publicznego, prac społecznie użytecznych zgodnie z przepisami ustawy o promocji zatrudnienia i instytucjach rynku pracy oraz ustawy o zatrudnieniu socjalnym, półroczne staże, umożliwiające zdobycie doświadczenia zawodowego przez wykonywanie zadań w miejscu pracy, bez nawiązania stosunku pracy oraz wolontariatu,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sz="4800" dirty="0" smtClean="0"/>
              <a:t>utworzenie i udział w funkcjonowaniu Klubu Integracji Społecznej i Centrum Informacji Społecznej,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sz="4800" dirty="0" smtClean="0"/>
              <a:t>aktywizacja zawodowa  , m.in. poprzez  szkolenia  zawodowe, aktywizacja zawodowa długotrwale bezrobotnych przez : doradztwo, poradnictwo zawodowe, pośrednictwo pracy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sz="4800" dirty="0" smtClean="0"/>
              <a:t>wsparcie finansowe rodzin dotkniętych bezrobociem,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sz="4800" dirty="0" smtClean="0"/>
              <a:t>promocja postaw aktywnej mobilnej na rynku pracy, w szczególności dla osób wychodzących z rolnictwa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sz="4800" dirty="0" smtClean="0"/>
              <a:t>integracja zawodowa  kobiet,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sz="4800" dirty="0" smtClean="0"/>
              <a:t>szkolenie dla pracowników instytucji pomocy społecznej (w tym organizacji pozarządowych i wolontariatu) pracujących z osobami z grup ryzyka szczególnego,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sz="4800" dirty="0" smtClean="0"/>
              <a:t>budowanie koalicji wokół problemu bezrobocia,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sz="4800" dirty="0" smtClean="0"/>
              <a:t>opracowanie i wdrożenie “Gminnego Programu Reintegracji Społecznej i Zawodowej Osób Zagrożonych Wykluczeniem Społecznym.”  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None/>
              <a:defRPr/>
            </a:pPr>
            <a:r>
              <a:rPr lang="pl-PL" sz="4800" dirty="0" smtClean="0"/>
              <a:t> 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endParaRPr lang="pl-PL" dirty="0" smtClean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00034" y="1000108"/>
            <a:ext cx="8072494" cy="571504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pl-PL" sz="1800" dirty="0" smtClean="0"/>
              <a:t/>
            </a:r>
            <a:br>
              <a:rPr lang="pl-PL" sz="1800" dirty="0" smtClean="0"/>
            </a:br>
            <a:r>
              <a:rPr lang="pl-PL" sz="1800" dirty="0" smtClean="0"/>
              <a:t> Rodziny i osoby dotknięte bezrobociem. </a:t>
            </a:r>
            <a:br>
              <a:rPr lang="pl-PL" sz="1800" dirty="0" smtClean="0"/>
            </a:br>
            <a:r>
              <a:rPr lang="pl-PL" sz="1800" dirty="0" smtClean="0"/>
              <a:t>                                                                                                     </a:t>
            </a:r>
            <a:endParaRPr lang="pl-PL" sz="18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9635" name="Picture 3" descr="K:\loga do zmniejszenia\herb gminy_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43375" y="214313"/>
            <a:ext cx="785813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9636" name="Picture 7" descr="K:\loga do zmniejszenia\KAPITAL_LUDZKI_POZ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3" y="0"/>
            <a:ext cx="2205037" cy="107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9637" name="Picture 9" descr="http://www.pupjastrzebie.com/projekty_promocja/UE+EFS_L-mono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57938" y="0"/>
            <a:ext cx="2786062" cy="1027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9638" name="Symbol zastępczy numeru slajdu 7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389B5C3-A38A-4254-8F0D-B392485C1AC4}" type="slidenum">
              <a:rPr lang="pl-PL"/>
              <a:pPr fontAlgn="base">
                <a:spcBef>
                  <a:spcPct val="0"/>
                </a:spcBef>
                <a:spcAft>
                  <a:spcPct val="0"/>
                </a:spcAft>
              </a:pPr>
              <a:t>47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00063" y="1500188"/>
            <a:ext cx="8229600" cy="4143375"/>
          </a:xfrm>
        </p:spPr>
        <p:txBody>
          <a:bodyPr>
            <a:normAutofit fontScale="25000" lnSpcReduction="20000"/>
          </a:bodyPr>
          <a:lstStyle/>
          <a:p>
            <a:pPr marL="365760" indent="-256032" fontAlgn="auto">
              <a:spcAft>
                <a:spcPts val="0"/>
              </a:spcAft>
              <a:buFont typeface="Wingdings 3"/>
              <a:buNone/>
              <a:defRPr/>
            </a:pPr>
            <a:r>
              <a:rPr lang="pl-PL" sz="5600" b="1" u="sng" dirty="0" smtClean="0"/>
              <a:t>Cel strategiczny:</a:t>
            </a:r>
            <a:endParaRPr lang="pl-PL" sz="5600" b="1" dirty="0" smtClean="0"/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sz="5600" dirty="0" smtClean="0"/>
              <a:t>Kompleksowy system opieki nad dzieckiem i rodziną. 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None/>
              <a:defRPr/>
            </a:pPr>
            <a:r>
              <a:rPr lang="pl-PL" sz="5600" b="1" u="sng" dirty="0" smtClean="0"/>
              <a:t>Cele operacyjne:</a:t>
            </a:r>
            <a:r>
              <a:rPr lang="pl-PL" sz="5600" dirty="0" smtClean="0"/>
              <a:t> 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sz="5600" dirty="0" smtClean="0"/>
              <a:t>ochrona i wsparcie rodziny rozumianej jako wspólnota wielu pokoleń,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sz="5600" dirty="0" smtClean="0"/>
              <a:t>zapewnienie wypoczynku dzieciom i młodzieży z rodzin najuboższych w okresie wakacji letnich oraz organizowanie warunków do zagospodarowania czasu pozalekcyjnego,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sz="5600" dirty="0" smtClean="0"/>
              <a:t>wczesne oddziaływania profilaktyczne, jako metoda kształtowania postaw zapobiegających kryzysowi rodziny i przygotowanie do życia w rodzinie,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sz="5600" dirty="0" smtClean="0"/>
              <a:t>objęcie dożywianiem jak największej liczby dzieci i młodzieży szkolnej, potrzebującej tej formy pomocy oraz pozyskiwanie żywności z programów unijnych,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sz="5600" dirty="0" smtClean="0"/>
              <a:t>tworzenie sieci świetlic,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sz="5600" dirty="0" smtClean="0"/>
              <a:t>utworzenie mieszkań  dla osób i rodzin o niskim statusie materialnym oraz wykorzystanie zasobów mieszkalnych juz istniejących,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sz="5600" dirty="0" smtClean="0"/>
              <a:t>wsparcie finansowe rodzin i osób żyjących w ubóstwie,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sz="5600" dirty="0" smtClean="0"/>
              <a:t>utworzenie Punkt Interwencji Kryzysowej,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sz="5600" dirty="0" smtClean="0"/>
              <a:t>ochrona przed deprywacją, nadużyciami, przemocą i wykluczeniem społecznym, 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sz="5600" dirty="0" smtClean="0"/>
              <a:t>budowanie lokalnego systemu opieki nad dzieckiem i rodziną,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sz="5600" dirty="0" smtClean="0"/>
              <a:t>zapobieganie niedostosowaniu społecznemu i przestępczości wśród dzieci i młodzieży,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sz="5600" dirty="0" smtClean="0"/>
              <a:t>rozszerzenie działalności “Punktu Rzeczy Używanych”.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endParaRPr lang="pl-PL" sz="5600" dirty="0"/>
          </a:p>
        </p:txBody>
      </p:sp>
      <p:sp>
        <p:nvSpPr>
          <p:cNvPr id="5" name="Tytuł 4"/>
          <p:cNvSpPr>
            <a:spLocks noGrp="1"/>
          </p:cNvSpPr>
          <p:nvPr>
            <p:ph type="title"/>
          </p:nvPr>
        </p:nvSpPr>
        <p:spPr>
          <a:xfrm>
            <a:off x="571472" y="1000108"/>
            <a:ext cx="8115328" cy="417530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pl-PL" sz="1600" dirty="0" smtClean="0"/>
              <a:t>Bezradność w   sprawach  opiekuńczo-wychowawczych  i prowadzeniu gospodarstwa  domowego </a:t>
            </a:r>
          </a:p>
        </p:txBody>
      </p:sp>
      <p:pic>
        <p:nvPicPr>
          <p:cNvPr id="70659" name="Picture 3" descr="K:\loga do zmniejszenia\herb gminy_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43375" y="214313"/>
            <a:ext cx="642938" cy="642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0660" name="Picture 7" descr="K:\loga do zmniejszenia\KAPITAL_LUDZKI_POZ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63" y="214313"/>
            <a:ext cx="1528762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0661" name="Picture 9" descr="http://www.pupjastrzebie.com/projekty_promocja/UE+EFS_L-mono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15125" y="0"/>
            <a:ext cx="2428875" cy="89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0662" name="Symbol zastępczy numeru slajdu 8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414B07B-A50B-42A0-80D1-847B40342FF7}" type="slidenum">
              <a:rPr lang="pl-PL"/>
              <a:pPr fontAlgn="base">
                <a:spcBef>
                  <a:spcPct val="0"/>
                </a:spcBef>
                <a:spcAft>
                  <a:spcPct val="0"/>
                </a:spcAft>
              </a:pPr>
              <a:t>48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28625" y="1428750"/>
            <a:ext cx="8229600" cy="4429125"/>
          </a:xfrm>
        </p:spPr>
        <p:txBody>
          <a:bodyPr>
            <a:normAutofit fontScale="25000" lnSpcReduction="20000"/>
          </a:bodyPr>
          <a:lstStyle/>
          <a:p>
            <a:pPr marL="365760" indent="-256032" fontAlgn="auto">
              <a:spcAft>
                <a:spcPts val="0"/>
              </a:spcAft>
              <a:buFont typeface="Wingdings 3"/>
              <a:buNone/>
              <a:defRPr/>
            </a:pPr>
            <a:endParaRPr lang="pl-PL" sz="5600" dirty="0" smtClean="0"/>
          </a:p>
          <a:p>
            <a:pPr marL="365760" indent="-256032" fontAlgn="auto">
              <a:spcAft>
                <a:spcPts val="0"/>
              </a:spcAft>
              <a:buFont typeface="Wingdings 3"/>
              <a:buNone/>
              <a:defRPr/>
            </a:pPr>
            <a:r>
              <a:rPr lang="pl-PL" sz="5600" b="1" dirty="0" smtClean="0"/>
              <a:t> </a:t>
            </a:r>
            <a:endParaRPr lang="pl-PL" sz="5600" dirty="0" smtClean="0"/>
          </a:p>
          <a:p>
            <a:pPr marL="365760" indent="-256032" fontAlgn="auto">
              <a:spcAft>
                <a:spcPts val="0"/>
              </a:spcAft>
              <a:buFont typeface="Wingdings 3"/>
              <a:buNone/>
              <a:defRPr/>
            </a:pPr>
            <a:r>
              <a:rPr lang="pl-PL" sz="4800" u="sng" dirty="0" smtClean="0"/>
              <a:t>Cel strategiczny:</a:t>
            </a:r>
            <a:r>
              <a:rPr lang="pl-PL" sz="4800" b="1" i="1" dirty="0" smtClean="0"/>
              <a:t> </a:t>
            </a:r>
            <a:endParaRPr lang="pl-PL" sz="4800" dirty="0" smtClean="0"/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sz="4800" dirty="0" smtClean="0"/>
              <a:t>Wyrównywanie szans i integracji  społecznej  osób  niepełnosprawnych  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None/>
              <a:defRPr/>
            </a:pPr>
            <a:r>
              <a:rPr lang="pl-PL" sz="4800" u="sng" dirty="0" smtClean="0"/>
              <a:t>Cele operacyjne:</a:t>
            </a:r>
            <a:r>
              <a:rPr lang="pl-PL" sz="4800" b="1" i="1" dirty="0" smtClean="0"/>
              <a:t> </a:t>
            </a:r>
            <a:endParaRPr lang="pl-PL" sz="4800" dirty="0" smtClean="0"/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sz="4800" dirty="0" smtClean="0"/>
              <a:t>zapewnienie kompleksowej i dostępnej informacji o usługach i świadczeniach społecznych na rzecz osób niepełnosprawnych 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sz="4800" dirty="0" smtClean="0"/>
              <a:t>systematyczne monitorowanie potrzeb osób niepełnosprawnych,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sz="4800" dirty="0" smtClean="0"/>
              <a:t>kontynuacja znoszenia barier architektonicznych w obiektach użyteczności publicznej i miejscu zamieszkania,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sz="4800" dirty="0" smtClean="0"/>
              <a:t>umożliwienie dzieciom niepełnosprawnym wyjazdu, wraz z opiekunem, na turnusy rehabilitacyjne, organizowane poza miejscem zamieszkania,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sz="4800" dirty="0" smtClean="0"/>
              <a:t>udzielanie wsparcia osobom z zaburzeniami psychicznymi i ich rodzinom, w celu optymalizacji funkcjonowania społecznego,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sz="4800" dirty="0" smtClean="0"/>
              <a:t>aktywizacja osób niepełnosprawnych poprzez kierowanie osób niepełnosprawnych na Warsztaty Terapii Zajęciowej oraz Środowiskowego Domu Samopomocy,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sz="4800" dirty="0" smtClean="0"/>
              <a:t>efektywne wykorzystywanie dostępnych funduszy,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sz="4800" dirty="0" smtClean="0"/>
              <a:t>wdrażanie projektów skierowanych na integrację dzieci niepełnosprawnych z ich pełnosprawnymi rówieśnikami,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sz="4800" dirty="0" smtClean="0"/>
              <a:t>integracja zawodowa i społeczna osób niepełnosprawnych,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sz="4800" dirty="0" smtClean="0"/>
              <a:t>zmiana postaw społecznych wobec osób niepełnosprawnych,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sz="4800" dirty="0" smtClean="0"/>
              <a:t>usługi opiekuńcze w tym specjalistyczne,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sz="4800" dirty="0" smtClean="0"/>
              <a:t>poradnictwo psychologiczne, prawne,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sz="4800" dirty="0" smtClean="0"/>
              <a:t>utworzenie wypożyczalni sprzętu rehabilitacyjnego. 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endParaRPr lang="pl-PL" sz="4800" dirty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00034" y="1142984"/>
            <a:ext cx="8186766" cy="560406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pl-PL" sz="2400" dirty="0" smtClean="0"/>
              <a:t> </a:t>
            </a:r>
            <a:br>
              <a:rPr lang="pl-PL" sz="2400" dirty="0" smtClean="0"/>
            </a:br>
            <a:r>
              <a:rPr lang="pl-PL" sz="2400" dirty="0" smtClean="0"/>
              <a:t>  Pomoc osobom niepełnosprawnym </a:t>
            </a:r>
            <a:br>
              <a:rPr lang="pl-PL" sz="2400" dirty="0" smtClean="0"/>
            </a:br>
            <a:endParaRPr lang="pl-PL" sz="2400" dirty="0"/>
          </a:p>
        </p:txBody>
      </p:sp>
      <p:pic>
        <p:nvPicPr>
          <p:cNvPr id="71683" name="Picture 3" descr="K:\loga do zmniejszenia\herb gminy_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43375" y="214313"/>
            <a:ext cx="785813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684" name="Picture 7" descr="K:\loga do zmniejszenia\KAPITAL_LUDZKI_POZ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3" y="0"/>
            <a:ext cx="2205037" cy="107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685" name="Picture 9" descr="http://www.pupjastrzebie.com/projekty_promocja/UE+EFS_L-mono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57938" y="0"/>
            <a:ext cx="2786062" cy="1027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686" name="Symbol zastępczy numeru slajdu 7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9E0F232-1A30-4F01-8807-E5AC59646F18}" type="slidenum">
              <a:rPr lang="pl-PL"/>
              <a:pPr fontAlgn="base">
                <a:spcBef>
                  <a:spcPct val="0"/>
                </a:spcBef>
                <a:spcAft>
                  <a:spcPct val="0"/>
                </a:spcAft>
              </a:pPr>
              <a:t>49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481138"/>
            <a:ext cx="8229600" cy="4233862"/>
          </a:xfrm>
        </p:spPr>
        <p:txBody>
          <a:bodyPr>
            <a:normAutofit fontScale="25000" lnSpcReduction="20000"/>
          </a:bodyPr>
          <a:lstStyle/>
          <a:p>
            <a:pPr marL="365760" indent="-256032" fontAlgn="auto">
              <a:spcAft>
                <a:spcPts val="0"/>
              </a:spcAft>
              <a:buFont typeface="Wingdings 3"/>
              <a:buNone/>
              <a:defRPr/>
            </a:pPr>
            <a:r>
              <a:rPr lang="pl-PL" b="1" dirty="0" smtClean="0"/>
              <a:t> </a:t>
            </a:r>
            <a:endParaRPr lang="pl-PL" dirty="0" smtClean="0"/>
          </a:p>
          <a:p>
            <a:pPr marL="365760" indent="-256032" fontAlgn="auto">
              <a:spcAft>
                <a:spcPts val="0"/>
              </a:spcAft>
              <a:buFont typeface="Wingdings 3"/>
              <a:buNone/>
              <a:defRPr/>
            </a:pPr>
            <a:r>
              <a:rPr lang="pl-PL" b="1" dirty="0" smtClean="0"/>
              <a:t> </a:t>
            </a:r>
            <a:r>
              <a:rPr lang="pl-PL" sz="4800" u="sng" dirty="0" smtClean="0"/>
              <a:t>Cel strategiczny:</a:t>
            </a:r>
            <a:r>
              <a:rPr lang="pl-PL" sz="4800" dirty="0" smtClean="0"/>
              <a:t> 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sz="4800" dirty="0" smtClean="0"/>
              <a:t>Kompensacja malejących z wiekiem możliwości zaspokojenia potrzeb, integracja z lokalną społecznością i przygotowania do starości. 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None/>
              <a:defRPr/>
            </a:pPr>
            <a:r>
              <a:rPr lang="pl-PL" sz="4800" u="sng" dirty="0" smtClean="0"/>
              <a:t>Cele operacyjne:</a:t>
            </a:r>
            <a:r>
              <a:rPr lang="pl-PL" sz="4800" dirty="0" smtClean="0"/>
              <a:t> 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sz="4800" dirty="0" smtClean="0"/>
              <a:t>program rozwoju usług opiekuńczych w środowisku w tym wolontariatu,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sz="4800" dirty="0" smtClean="0"/>
              <a:t>doskonalenie systemu informowania osób starszych o możliwościach i miejscach uzyskania pomocy,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sz="4800" dirty="0" smtClean="0"/>
              <a:t>tworzenie warunków do alternatywnych form pomocy (mieszkania chronione),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sz="4800" dirty="0" smtClean="0"/>
              <a:t>systematyczne diagnozowanie sytuacji osób starszych oraz ich potrzeby i oczekiwania,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sz="4800" dirty="0" smtClean="0"/>
              <a:t>podniesienie standardów życia ludzi starych poprzez rozszerzenie zakresu i czasu usług opiekuńczych świadczonych w domu osób starszych i przewlekle chorych i świadczenia materialne,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sz="4800" dirty="0" smtClean="0"/>
              <a:t>rozwój infrastruktury zapewniającej opiekę i służącą realizacji własnych planów czy zainteresowań osób starszych – kluby,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sz="4800" dirty="0" smtClean="0"/>
              <a:t>wspieranie działalności skierowanej dla osób starszych, zmierzających do: 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sz="4800" dirty="0" smtClean="0"/>
              <a:t>      - integracji osób starszych ze społecznością lokalną;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sz="4800" dirty="0" smtClean="0"/>
              <a:t>      -  aktywności zawodowej ludzi w wieku poprodukcyjnym .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sz="4800" dirty="0" smtClean="0"/>
              <a:t>profesjonalizacja kadry pomocy społecznej, opiekunek środowiskowych oraz wolontariuszy, 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sz="4800" dirty="0" smtClean="0"/>
              <a:t>mieszkania chronione,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sz="4800" dirty="0" smtClean="0"/>
              <a:t>kształtowanie pozytywnego obrazu starości w świadomości społecznej,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sz="4800" dirty="0" smtClean="0"/>
              <a:t>umożliwienie udziału w/ w w kulturze i życiu społecznym, zwiększające prowadzenia przez najstarsze pokolenie aktywnego ,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sz="4800" dirty="0" smtClean="0"/>
              <a:t>opieka medyczna, gerontologia i rehabilitacja.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None/>
              <a:defRPr/>
            </a:pPr>
            <a:r>
              <a:rPr lang="pl-PL" sz="4300" b="1" dirty="0" smtClean="0"/>
              <a:t> </a:t>
            </a:r>
            <a:endParaRPr lang="pl-PL" sz="4300" dirty="0" smtClean="0"/>
          </a:p>
          <a:p>
            <a:pPr marL="365760" indent="-256032" fontAlgn="auto">
              <a:spcAft>
                <a:spcPts val="0"/>
              </a:spcAft>
              <a:buFont typeface="Wingdings 3"/>
              <a:buNone/>
              <a:defRPr/>
            </a:pPr>
            <a:r>
              <a:rPr lang="pl-PL" sz="4300" dirty="0" smtClean="0"/>
              <a:t> 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endParaRPr lang="pl-PL" dirty="0"/>
          </a:p>
        </p:txBody>
      </p:sp>
      <p:sp>
        <p:nvSpPr>
          <p:cNvPr id="4" name="Tytuł 3"/>
          <p:cNvSpPr>
            <a:spLocks noGrp="1"/>
          </p:cNvSpPr>
          <p:nvPr>
            <p:ph type="title"/>
          </p:nvPr>
        </p:nvSpPr>
        <p:spPr>
          <a:xfrm>
            <a:off x="714348" y="1285860"/>
            <a:ext cx="8229600" cy="428628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pl-PL" sz="1800" dirty="0" smtClean="0"/>
              <a:t> </a:t>
            </a:r>
            <a:br>
              <a:rPr lang="pl-PL" sz="1800" dirty="0" smtClean="0"/>
            </a:br>
            <a:r>
              <a:rPr lang="pl-PL" sz="1800" dirty="0" smtClean="0"/>
              <a:t>Działania na rzecz osób starszych i przewlekle chorych.</a:t>
            </a:r>
            <a:br>
              <a:rPr lang="pl-PL" sz="1800" dirty="0" smtClean="0"/>
            </a:br>
            <a:r>
              <a:rPr lang="pl-PL" sz="1800" dirty="0" smtClean="0"/>
              <a:t> </a:t>
            </a:r>
            <a:br>
              <a:rPr lang="pl-PL" sz="1800" dirty="0" smtClean="0"/>
            </a:br>
            <a:endParaRPr lang="pl-PL" sz="1800" dirty="0"/>
          </a:p>
        </p:txBody>
      </p:sp>
      <p:pic>
        <p:nvPicPr>
          <p:cNvPr id="72707" name="Picture 3" descr="K:\loga do zmniejszenia\herb gminy_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43375" y="214313"/>
            <a:ext cx="785813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708" name="Picture 7" descr="K:\loga do zmniejszenia\KAPITAL_LUDZKI_POZ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3" y="0"/>
            <a:ext cx="2205037" cy="107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709" name="Picture 7" descr="K:\loga do zmniejszenia\KAPITAL_LUDZKI_POZ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6713" y="152400"/>
            <a:ext cx="2205037" cy="107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710" name="Picture 9" descr="http://www.pupjastrzebie.com/projekty_promocja/UE+EFS_L-mono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57938" y="0"/>
            <a:ext cx="2786062" cy="1027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2711" name="Symbol zastępczy numeru slajdu 8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0DCE495-347F-4511-A7CE-FD592FE1B1A7}" type="slidenum">
              <a:rPr lang="pl-PL"/>
              <a:pPr fontAlgn="base">
                <a:spcBef>
                  <a:spcPct val="0"/>
                </a:spcBef>
                <a:spcAft>
                  <a:spcPct val="0"/>
                </a:spcAft>
              </a:pPr>
              <a:t>50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481138"/>
            <a:ext cx="8229600" cy="3948112"/>
          </a:xfrm>
        </p:spPr>
        <p:txBody>
          <a:bodyPr>
            <a:normAutofit fontScale="47500" lnSpcReduction="20000"/>
          </a:bodyPr>
          <a:lstStyle/>
          <a:p>
            <a:pPr marL="365760" indent="-256032" fontAlgn="auto">
              <a:spcAft>
                <a:spcPts val="0"/>
              </a:spcAft>
              <a:buFont typeface="Wingdings 3"/>
              <a:buNone/>
              <a:defRPr/>
            </a:pPr>
            <a:r>
              <a:rPr lang="pl-PL" sz="3400" b="1" dirty="0" smtClean="0"/>
              <a:t> </a:t>
            </a:r>
            <a:r>
              <a:rPr lang="pl-PL" u="sng" dirty="0" smtClean="0"/>
              <a:t>Cel strategiczny:</a:t>
            </a:r>
            <a:endParaRPr lang="pl-PL" dirty="0" smtClean="0"/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dirty="0" smtClean="0"/>
              <a:t>Stymulacja społeczności lokalnej do  zdrowego stylu życia, wolnego od alkoholu i innych uzależnień .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None/>
              <a:defRPr/>
            </a:pPr>
            <a:r>
              <a:rPr lang="pl-PL" dirty="0" smtClean="0"/>
              <a:t> 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None/>
              <a:defRPr/>
            </a:pPr>
            <a:r>
              <a:rPr lang="pl-PL" u="sng" dirty="0" smtClean="0"/>
              <a:t>Cele operacyjne</a:t>
            </a:r>
            <a:r>
              <a:rPr lang="pl-PL" dirty="0" smtClean="0"/>
              <a:t>: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dirty="0" smtClean="0"/>
              <a:t>zmiana zachowań i postaw mieszkańców oraz instytucji w sytuacjach związanych z alkoholem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dirty="0" smtClean="0"/>
              <a:t>wdrażanie nowoczesnych form profilaktyki, kierowanej w szczególności do dzieci i młodzieży,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dirty="0" smtClean="0"/>
              <a:t>budowanie skutecznych form kontroli prawnej i społecznej nad szkodliwymi formami postępowania osób nadużywających alkoholu (w szczególności przeciwdziałania przemocy w rodzinie),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dirty="0" smtClean="0"/>
              <a:t>utworzenie Punktu Interwencji Kryzysowej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dirty="0" smtClean="0"/>
              <a:t>działania realizowane w ramach tego celu strategicznego są  zgodnie z ustawą o przeciwdziałaniu alkoholizmowi i wychowaniu w trzeźwości, są ujęte w uchwalanym corocznie Gminnym Programie Profilaktyki i Rozwiązywania Problemów Alkoholowych,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dirty="0" smtClean="0"/>
              <a:t>prowadzenie kampanii   promujących  życie  bez  nałogów ,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dirty="0" smtClean="0"/>
              <a:t>Organizowanie   w szkołach pogadanek z rodzicami i uczniami o zagrożeniu wynikających z uzależnień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dirty="0" smtClean="0"/>
              <a:t>ułatwianie osobie uzależnionej kontaktów z lekarzem, psychologiem oraz Poradnią Zdrowia Psychicznego ,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dirty="0" smtClean="0"/>
              <a:t>podnoszenie kwalifikacji kadry.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endParaRPr lang="pl-PL" dirty="0"/>
          </a:p>
        </p:txBody>
      </p:sp>
      <p:sp>
        <p:nvSpPr>
          <p:cNvPr id="4" name="Tytuł 3"/>
          <p:cNvSpPr>
            <a:spLocks noGrp="1"/>
          </p:cNvSpPr>
          <p:nvPr>
            <p:ph type="title"/>
          </p:nvPr>
        </p:nvSpPr>
        <p:spPr>
          <a:xfrm>
            <a:off x="428596" y="857232"/>
            <a:ext cx="8229600" cy="571504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pl-PL" sz="2400" dirty="0" smtClean="0"/>
              <a:t/>
            </a:r>
            <a:br>
              <a:rPr lang="pl-PL" sz="2400" dirty="0" smtClean="0"/>
            </a:br>
            <a:r>
              <a:rPr lang="pl-PL" sz="2400" dirty="0" smtClean="0"/>
              <a:t>Osoby i rodziny dotknięte problemem alkoholowym</a:t>
            </a:r>
            <a:endParaRPr lang="pl-PL" sz="2400" dirty="0"/>
          </a:p>
        </p:txBody>
      </p:sp>
      <p:pic>
        <p:nvPicPr>
          <p:cNvPr id="73731" name="Picture 3" descr="K:\loga do zmniejszenia\herb gminy_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43375" y="214313"/>
            <a:ext cx="785813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3732" name="Picture 7" descr="K:\loga do zmniejszenia\KAPITAL_LUDZKI_POZ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990725" cy="96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3733" name="Picture 9" descr="http://www.pupjastrzebie.com/projekty_promocja/UE+EFS_L-mono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57938" y="0"/>
            <a:ext cx="2786062" cy="1027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3734" name="Symbol zastępczy numeru slajdu 7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89A0D2C-6BA2-4A1A-B433-A5F3A60DCE5E}" type="slidenum">
              <a:rPr lang="pl-PL"/>
              <a:pPr fontAlgn="base">
                <a:spcBef>
                  <a:spcPct val="0"/>
                </a:spcBef>
                <a:spcAft>
                  <a:spcPct val="0"/>
                </a:spcAft>
              </a:pPr>
              <a:t>51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pl-PL" sz="4400" dirty="0" smtClean="0">
                <a:solidFill>
                  <a:schemeClr val="bg1">
                    <a:lumMod val="50000"/>
                  </a:schemeClr>
                </a:solidFill>
              </a:rPr>
              <a:t/>
            </a:r>
            <a:br>
              <a:rPr lang="pl-PL" sz="4400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pl-PL" sz="4400" dirty="0" smtClean="0">
                <a:solidFill>
                  <a:schemeClr val="bg1">
                    <a:lumMod val="50000"/>
                  </a:schemeClr>
                </a:solidFill>
              </a:rPr>
              <a:t/>
            </a:r>
            <a:br>
              <a:rPr lang="pl-PL" sz="4400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pl-PL" sz="4400" dirty="0" smtClean="0">
                <a:solidFill>
                  <a:schemeClr val="bg1">
                    <a:lumMod val="50000"/>
                  </a:schemeClr>
                </a:solidFill>
              </a:rPr>
              <a:t/>
            </a:r>
            <a:br>
              <a:rPr lang="pl-PL" sz="4400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pl-PL" sz="4400" dirty="0" smtClean="0">
                <a:solidFill>
                  <a:schemeClr val="bg1">
                    <a:lumMod val="50000"/>
                  </a:schemeClr>
                </a:solidFill>
              </a:rPr>
              <a:t/>
            </a:r>
            <a:br>
              <a:rPr lang="pl-PL" sz="4400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pl-PL" sz="4400" dirty="0" smtClean="0">
                <a:solidFill>
                  <a:schemeClr val="bg1">
                    <a:lumMod val="50000"/>
                  </a:schemeClr>
                </a:solidFill>
              </a:rPr>
              <a:t/>
            </a:r>
            <a:br>
              <a:rPr lang="pl-PL" sz="4400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pl-PL" sz="4400" dirty="0" smtClean="0">
                <a:solidFill>
                  <a:schemeClr val="bg1">
                    <a:lumMod val="50000"/>
                  </a:schemeClr>
                </a:solidFill>
              </a:rPr>
              <a:t/>
            </a:r>
            <a:br>
              <a:rPr lang="pl-PL" sz="4400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pl-PL" sz="4400" dirty="0" smtClean="0">
                <a:solidFill>
                  <a:schemeClr val="bg1">
                    <a:lumMod val="50000"/>
                  </a:schemeClr>
                </a:solidFill>
              </a:rPr>
              <a:t/>
            </a:r>
            <a:br>
              <a:rPr lang="pl-PL" sz="4400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pl-PL" sz="4400" dirty="0" smtClean="0">
                <a:solidFill>
                  <a:schemeClr val="bg1">
                    <a:lumMod val="50000"/>
                  </a:schemeClr>
                </a:solidFill>
              </a:rPr>
              <a:t/>
            </a:r>
            <a:br>
              <a:rPr lang="pl-PL" sz="4400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pl-PL" sz="4400" dirty="0" smtClean="0">
                <a:solidFill>
                  <a:schemeClr val="bg1">
                    <a:lumMod val="50000"/>
                  </a:schemeClr>
                </a:solidFill>
              </a:rPr>
              <a:t>Rozwiązywanie problemów        społecznych w gminie Sadki</a:t>
            </a:r>
            <a:br>
              <a:rPr lang="pl-PL" sz="4400" dirty="0" smtClean="0">
                <a:solidFill>
                  <a:schemeClr val="bg1">
                    <a:lumMod val="50000"/>
                  </a:schemeClr>
                </a:solidFill>
              </a:rPr>
            </a:br>
            <a:endParaRPr lang="pl-PL" sz="4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74754" name="Picture 3" descr="K:\loga do zmniejszenia\herb gminy_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43375" y="214313"/>
            <a:ext cx="785813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4755" name="Picture 7" descr="K:\loga do zmniejszenia\KAPITAL_LUDZKI_POZ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3" y="0"/>
            <a:ext cx="2205037" cy="107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4756" name="Picture 9" descr="http://www.pupjastrzebie.com/projekty_promocja/UE+EFS_L-mono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57938" y="0"/>
            <a:ext cx="2786062" cy="1027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4757" name="Symbol zastępczy numeru slajdu 6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8EA5524-2C73-420E-B3F8-873C7CD50FFA}" type="slidenum">
              <a:rPr lang="pl-PL"/>
              <a:pPr fontAlgn="base">
                <a:spcBef>
                  <a:spcPct val="0"/>
                </a:spcBef>
                <a:spcAft>
                  <a:spcPct val="0"/>
                </a:spcAft>
              </a:pPr>
              <a:t>52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643063"/>
            <a:ext cx="8229600" cy="4143375"/>
          </a:xfrm>
        </p:spPr>
        <p:txBody>
          <a:bodyPr>
            <a:normAutofit fontScale="40000" lnSpcReduction="20000"/>
          </a:bodyPr>
          <a:lstStyle/>
          <a:p>
            <a:pPr marL="365760" indent="-256032" fontAlgn="auto">
              <a:spcAft>
                <a:spcPts val="0"/>
              </a:spcAft>
              <a:buFont typeface="Wingdings 3"/>
              <a:buNone/>
              <a:defRPr/>
            </a:pPr>
            <a:r>
              <a:rPr lang="pl-PL" dirty="0" smtClean="0"/>
              <a:t> 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sz="3400" dirty="0" smtClean="0"/>
              <a:t>Liczba osób korzystających z  pomocy społecznej związana jest ściśle z sytuacją ekonomiczno-gospodarczą. Obecnie wśród podopiecznych przeważającą częściej ludzie młodzi, zdrowi w wieku produkcyjnym, którzy z powodu bezrobocia nie dysponują wystarczającymi środkami na utrzymanie siebie i swojej rodziny. Z ogółu rodzin objętych pomocą z problemem bezrobocia było  w latach: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None/>
              <a:defRPr/>
            </a:pPr>
            <a:r>
              <a:rPr lang="pl-PL" sz="3400" dirty="0" smtClean="0"/>
              <a:t>    2002 -   40,10 %,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None/>
              <a:defRPr/>
            </a:pPr>
            <a:r>
              <a:rPr lang="pl-PL" sz="3400" dirty="0" smtClean="0"/>
              <a:t>    2003  -  42,50 %,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None/>
              <a:defRPr/>
            </a:pPr>
            <a:r>
              <a:rPr lang="pl-PL" sz="3400" dirty="0" smtClean="0"/>
              <a:t>    2004   - 66,60 %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None/>
              <a:defRPr/>
            </a:pPr>
            <a:r>
              <a:rPr lang="pl-PL" sz="3400" dirty="0" smtClean="0"/>
              <a:t>    2005   -  47,75 %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None/>
              <a:defRPr/>
            </a:pPr>
            <a:r>
              <a:rPr lang="pl-PL" sz="3400" dirty="0" smtClean="0"/>
              <a:t>    2006   -  67,91 %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None/>
              <a:defRPr/>
            </a:pPr>
            <a:r>
              <a:rPr lang="pl-PL" sz="3400" dirty="0" smtClean="0"/>
              <a:t>    2007    - 42,39 %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None/>
              <a:defRPr/>
            </a:pPr>
            <a:r>
              <a:rPr lang="pl-PL" sz="3400" dirty="0" smtClean="0"/>
              <a:t>    2008    -  44,28%     </a:t>
            </a:r>
          </a:p>
          <a:p>
            <a:pPr marL="365760" indent="-256032" algn="just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sz="3400" dirty="0" smtClean="0"/>
              <a:t>wśród różnych form pomocy osobom i rodzinom dotkniętym bezrobociem korzystają z świadczeń  pieniężnych  i  rzeczowych  formie m.in. pomocy zakupu żywności, lekarstw, opału, na  potrzeby  bytowe  rodziny , 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sz="3400" dirty="0" smtClean="0"/>
              <a:t>praca socjalna, 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sz="3400" dirty="0" smtClean="0"/>
              <a:t>współpraca z PUP w Nakle nad Notecią , potencjalnymi pracodawcami.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sz="3400" dirty="0" smtClean="0"/>
              <a:t>W 2008 roku 10 bezrobotnych kobiet  było   beneficjentami  projektu  „Aktywizacja mieszkańców  Gminy  Sadki ”  z  EFS  ,  a   w  tym   roku  kontynuują . 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endParaRPr lang="pl-PL" dirty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00034" y="1142984"/>
            <a:ext cx="8186766" cy="560406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pl-PL" sz="2400" dirty="0" smtClean="0">
                <a:solidFill>
                  <a:schemeClr val="bg1">
                    <a:lumMod val="50000"/>
                  </a:schemeClr>
                </a:solidFill>
              </a:rPr>
              <a:t>Bezrobocie</a:t>
            </a:r>
            <a:r>
              <a:rPr lang="pl-PL" sz="2400" dirty="0" smtClean="0"/>
              <a:t> </a:t>
            </a:r>
            <a:endParaRPr lang="pl-PL" sz="2400" dirty="0"/>
          </a:p>
        </p:txBody>
      </p:sp>
      <p:pic>
        <p:nvPicPr>
          <p:cNvPr id="75779" name="Picture 3" descr="K:\loga do zmniejszenia\herb gminy_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43375" y="214313"/>
            <a:ext cx="785813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5780" name="Picture 7" descr="K:\loga do zmniejszenia\KAPITAL_LUDZKI_POZ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3" y="0"/>
            <a:ext cx="2205037" cy="107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5781" name="Picture 9" descr="http://www.pupjastrzebie.com/projekty_promocja/UE+EFS_L-mono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57938" y="0"/>
            <a:ext cx="2786062" cy="1027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5782" name="Symbol zastępczy numeru slajdu 7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5B577CD-E428-4233-886A-3C77AB6E55B0}" type="slidenum">
              <a:rPr lang="pl-PL"/>
              <a:pPr fontAlgn="base">
                <a:spcBef>
                  <a:spcPct val="0"/>
                </a:spcBef>
                <a:spcAft>
                  <a:spcPct val="0"/>
                </a:spcAft>
              </a:pPr>
              <a:t>53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00063" y="2286000"/>
            <a:ext cx="8229600" cy="3500438"/>
          </a:xfrm>
        </p:spPr>
        <p:txBody>
          <a:bodyPr>
            <a:normAutofit fontScale="85000" lnSpcReduction="20000"/>
          </a:bodyPr>
          <a:lstStyle/>
          <a:p>
            <a:pPr marL="365760" indent="-256032" algn="just" fontAlgn="auto">
              <a:spcAft>
                <a:spcPts val="0"/>
              </a:spcAft>
              <a:buFont typeface="Wingdings 3"/>
              <a:buNone/>
              <a:defRPr/>
            </a:pPr>
            <a:r>
              <a:rPr lang="pl-PL" sz="1600" dirty="0" smtClean="0"/>
              <a:t>  </a:t>
            </a:r>
          </a:p>
          <a:p>
            <a:pPr marL="365760" indent="-256032" algn="just" fontAlgn="auto">
              <a:spcAft>
                <a:spcPts val="0"/>
              </a:spcAft>
              <a:buFont typeface="Wingdings 3"/>
              <a:buNone/>
              <a:defRPr/>
            </a:pPr>
            <a:endParaRPr lang="pl-PL" sz="1600" dirty="0" smtClean="0"/>
          </a:p>
          <a:p>
            <a:pPr marL="365760" indent="-256032" algn="just" fontAlgn="auto">
              <a:spcAft>
                <a:spcPts val="0"/>
              </a:spcAft>
              <a:buFont typeface="Wingdings 3"/>
              <a:buNone/>
              <a:defRPr/>
            </a:pPr>
            <a:r>
              <a:rPr lang="pl-PL" sz="1600" dirty="0" smtClean="0"/>
              <a:t>  Część klientów GOPS stanowią rodziny z trudnościami opiekuńczo - wychowawczymi, </a:t>
            </a:r>
          </a:p>
          <a:p>
            <a:pPr marL="365760" indent="-256032" algn="just" fontAlgn="auto">
              <a:spcAft>
                <a:spcPts val="0"/>
              </a:spcAft>
              <a:buFont typeface="Wingdings 3"/>
              <a:buNone/>
              <a:defRPr/>
            </a:pPr>
            <a:r>
              <a:rPr lang="pl-PL" sz="1600" dirty="0" smtClean="0"/>
              <a:t>	Najpoważniejsze problemy niektórych rodzin wiążą się z sytuacją dzieci w rodzinach dysfunkcyjnych, czyli takich, które nie zaspokajają ,  w niezbędnym zakresie  emocjonalnych ,materialnych, i społecznych potrzeb . W skrajnych przypadkach niezaradność rodziny w opiece i wychowaniu dzieci łączy się z innymi problemami, takimi jak:</a:t>
            </a:r>
          </a:p>
          <a:p>
            <a:pPr marL="365760" indent="-256032" algn="just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sz="1600" dirty="0" smtClean="0"/>
              <a:t> uzależnienia,</a:t>
            </a:r>
          </a:p>
          <a:p>
            <a:pPr marL="365760" indent="-256032" algn="just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sz="1600" dirty="0" smtClean="0"/>
              <a:t> przemoc domowa,</a:t>
            </a:r>
          </a:p>
          <a:p>
            <a:pPr marL="365760" indent="-256032" algn="just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sz="1600" dirty="0" smtClean="0"/>
              <a:t> zaburzenia równowagi systemu rodzinnego w sytuacjach kryzysowych,</a:t>
            </a:r>
          </a:p>
          <a:p>
            <a:pPr marL="365760" indent="-256032" algn="just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sz="1600" dirty="0" smtClean="0"/>
              <a:t> konflikty z prawem .</a:t>
            </a:r>
          </a:p>
          <a:p>
            <a:pPr marL="365760" indent="-256032" algn="just" fontAlgn="auto">
              <a:spcAft>
                <a:spcPts val="0"/>
              </a:spcAft>
              <a:buFont typeface="Wingdings 3"/>
              <a:buChar char=""/>
              <a:defRPr/>
            </a:pPr>
            <a:endParaRPr lang="pl-PL" sz="1600" dirty="0" smtClean="0"/>
          </a:p>
          <a:p>
            <a:pPr marL="365760" indent="-256032" algn="just" fontAlgn="auto">
              <a:spcAft>
                <a:spcPts val="0"/>
              </a:spcAft>
              <a:buFont typeface="Wingdings 3"/>
              <a:buNone/>
              <a:defRPr/>
            </a:pPr>
            <a:r>
              <a:rPr lang="pl-PL" sz="1600" dirty="0" smtClean="0"/>
              <a:t>     Problem ten  dotyczy  ok.  15 %  rodzin objętych   pomocą . </a:t>
            </a:r>
          </a:p>
          <a:p>
            <a:pPr marL="365760" indent="-256032" algn="just" fontAlgn="auto">
              <a:spcAft>
                <a:spcPts val="0"/>
              </a:spcAft>
              <a:buFont typeface="Wingdings 3"/>
              <a:buNone/>
              <a:defRPr/>
            </a:pPr>
            <a:endParaRPr lang="pl-PL" sz="1600" dirty="0" smtClean="0"/>
          </a:p>
          <a:p>
            <a:pPr marL="365760" indent="-256032" algn="just" fontAlgn="auto">
              <a:spcAft>
                <a:spcPts val="0"/>
              </a:spcAft>
              <a:buFont typeface="Wingdings 3"/>
              <a:buNone/>
              <a:defRPr/>
            </a:pPr>
            <a:r>
              <a:rPr lang="pl-PL" sz="1600" b="1" dirty="0" smtClean="0"/>
              <a:t> </a:t>
            </a:r>
            <a:endParaRPr lang="pl-PL" sz="1600" dirty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85720" y="1714488"/>
            <a:ext cx="8372476" cy="714380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pl-PL" sz="2400" dirty="0" smtClean="0">
                <a:solidFill>
                  <a:schemeClr val="bg1">
                    <a:lumMod val="50000"/>
                  </a:schemeClr>
                </a:solidFill>
              </a:rPr>
              <a:t>Bezradność  w  sprawach opiekuńczo-wychowawczych</a:t>
            </a:r>
            <a:br>
              <a:rPr lang="pl-PL" sz="2400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pl-PL" sz="2400" dirty="0" smtClean="0">
                <a:solidFill>
                  <a:schemeClr val="bg1">
                    <a:lumMod val="50000"/>
                  </a:schemeClr>
                </a:solidFill>
              </a:rPr>
              <a:t>i  w  prowadzeniu  gospodarstwa  domowego </a:t>
            </a:r>
            <a:endParaRPr lang="pl-PL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76803" name="Picture 3" descr="K:\loga do zmniejszenia\herb gminy_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43375" y="214313"/>
            <a:ext cx="785813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6804" name="Picture 7" descr="K:\loga do zmniejszenia\KAPITAL_LUDZKI_POZ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3" y="0"/>
            <a:ext cx="2205037" cy="107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6805" name="Picture 9" descr="http://www.pupjastrzebie.com/projekty_promocja/UE+EFS_L-mono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57938" y="0"/>
            <a:ext cx="2786062" cy="1027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6806" name="Symbol zastępczy numeru slajdu 7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6A98D90-637B-484B-B936-B70254EB328C}" type="slidenum">
              <a:rPr lang="pl-PL"/>
              <a:pPr fontAlgn="base">
                <a:spcBef>
                  <a:spcPct val="0"/>
                </a:spcBef>
                <a:spcAft>
                  <a:spcPct val="0"/>
                </a:spcAft>
              </a:pPr>
              <a:t>54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365760" indent="-256032" algn="just" fontAlgn="auto">
              <a:spcAft>
                <a:spcPts val="0"/>
              </a:spcAft>
              <a:buFont typeface="Wingdings 3"/>
              <a:buNone/>
              <a:defRPr/>
            </a:pPr>
            <a:endParaRPr lang="pl-PL" sz="2800" dirty="0" smtClean="0"/>
          </a:p>
          <a:p>
            <a:pPr marL="365760" indent="-256032" algn="just" fontAlgn="auto">
              <a:spcAft>
                <a:spcPts val="0"/>
              </a:spcAft>
              <a:buFont typeface="Wingdings 3"/>
              <a:buNone/>
              <a:defRPr/>
            </a:pPr>
            <a:endParaRPr lang="pl-PL" sz="2900" dirty="0" smtClean="0"/>
          </a:p>
          <a:p>
            <a:pPr marL="365760" indent="-256032" algn="just" fontAlgn="auto">
              <a:spcAft>
                <a:spcPts val="0"/>
              </a:spcAft>
              <a:buFont typeface="Wingdings 3"/>
              <a:buNone/>
              <a:defRPr/>
            </a:pPr>
            <a:endParaRPr lang="pl-PL" sz="2900" dirty="0" smtClean="0"/>
          </a:p>
          <a:p>
            <a:pPr marL="365760" indent="-256032" algn="just" fontAlgn="auto">
              <a:spcAft>
                <a:spcPts val="0"/>
              </a:spcAft>
              <a:buFont typeface="Wingdings 3"/>
              <a:buNone/>
              <a:defRPr/>
            </a:pPr>
            <a:r>
              <a:rPr lang="pl-PL" sz="2900" dirty="0" smtClean="0"/>
              <a:t> Działania  podejmowane  przez  GOPS   </a:t>
            </a:r>
          </a:p>
          <a:p>
            <a:pPr marL="365760" indent="-256032" algn="just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sz="2900" dirty="0" smtClean="0"/>
              <a:t>Pomoc finansowa i w naturze. Pomoc  na  pokrycie  niezbędnych  potrzeb  bytowych  rodziny   w  formie  zasiłków  okresowych  i  celowych .</a:t>
            </a:r>
          </a:p>
          <a:p>
            <a:pPr marL="365760" indent="-256032" algn="just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sz="2900" dirty="0" smtClean="0"/>
              <a:t> Dożywianie  w  szkołach  dzieci i młodzieży  w ramach rządowego programu „Posiłek dla potrzebujących’’.  W  szkołach  dożywianych   jest  296  uczniów .  Dożywianie jest  prowadzone w  12  punktach  żywieniowych .  Na  terenie  naszej  gminy  we  wszystkich  placówkach , oprócz  tego  dzieci  z  terenu  naszej  gminy  uczęszczają  do  szkół  w  Olszewce , Karnowie , gimnazjum  do  Nakła  i  tam jedzą  posiłki . </a:t>
            </a:r>
          </a:p>
          <a:p>
            <a:pPr marL="365760" indent="-256032" algn="just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sz="2900" dirty="0" smtClean="0"/>
              <a:t>Dzieci  korzystają  z   wsparcia w świetlicach. </a:t>
            </a:r>
          </a:p>
          <a:p>
            <a:pPr marL="365760" indent="-256032" algn="just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sz="2900" dirty="0" smtClean="0"/>
              <a:t>Organizowanie  wypoczynku  letniego . </a:t>
            </a:r>
          </a:p>
          <a:p>
            <a:pPr marL="365760" indent="-256032" algn="just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sz="2900" dirty="0" smtClean="0"/>
              <a:t>Organizowanie  spotkań  ze  specjalistą  ds. przemocy  w  szkołach  </a:t>
            </a:r>
          </a:p>
          <a:p>
            <a:pPr marL="365760" indent="-256032" algn="just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sz="2900" dirty="0" smtClean="0"/>
              <a:t>Powołanie  Zespołu Interdyscyplinarnego </a:t>
            </a:r>
          </a:p>
          <a:p>
            <a:pPr marL="365760" indent="-256032" algn="just" fontAlgn="auto">
              <a:spcAft>
                <a:spcPts val="0"/>
              </a:spcAft>
              <a:buFont typeface="Wingdings 3"/>
              <a:buNone/>
              <a:defRPr/>
            </a:pPr>
            <a:r>
              <a:rPr lang="pl-PL" sz="2900" dirty="0" smtClean="0"/>
              <a:t> </a:t>
            </a:r>
          </a:p>
          <a:p>
            <a:pPr marL="365760" indent="-256032" algn="just" fontAlgn="auto">
              <a:spcAft>
                <a:spcPts val="0"/>
              </a:spcAft>
              <a:buFont typeface="Wingdings 3"/>
              <a:buNone/>
              <a:defRPr/>
            </a:pPr>
            <a:endParaRPr lang="pl-PL" sz="2800" dirty="0" smtClean="0"/>
          </a:p>
          <a:p>
            <a:pPr marL="365760" indent="-256032" algn="just" fontAlgn="auto">
              <a:spcAft>
                <a:spcPts val="0"/>
              </a:spcAft>
              <a:buFont typeface="Wingdings 3"/>
              <a:buNone/>
              <a:defRPr/>
            </a:pPr>
            <a:r>
              <a:rPr lang="pl-PL" sz="2800" b="1" dirty="0" smtClean="0"/>
              <a:t> </a:t>
            </a:r>
            <a:endParaRPr lang="pl-PL" dirty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28596" y="1214422"/>
            <a:ext cx="8229600" cy="928686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pl-PL" sz="2000" dirty="0" smtClean="0">
                <a:solidFill>
                  <a:schemeClr val="bg1">
                    <a:lumMod val="50000"/>
                  </a:schemeClr>
                </a:solidFill>
              </a:rPr>
              <a:t>Bezradność  w  sprawach opiekuńczo-wychowawczych</a:t>
            </a:r>
            <a:br>
              <a:rPr lang="pl-PL" sz="2000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pl-PL" sz="2000" dirty="0" smtClean="0">
                <a:solidFill>
                  <a:schemeClr val="bg1">
                    <a:lumMod val="50000"/>
                  </a:schemeClr>
                </a:solidFill>
              </a:rPr>
              <a:t>i  w  prowadzeniu  gospodarstwa  domowego  </a:t>
            </a:r>
            <a:r>
              <a:rPr lang="pl-PL" sz="2000" dirty="0" err="1" smtClean="0">
                <a:solidFill>
                  <a:schemeClr val="bg1">
                    <a:lumMod val="50000"/>
                  </a:schemeClr>
                </a:solidFill>
              </a:rPr>
              <a:t>cd</a:t>
            </a:r>
            <a:endParaRPr lang="pl-PL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77827" name="Picture 3" descr="K:\loga do zmniejszenia\herb gminy_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43375" y="214313"/>
            <a:ext cx="785813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828" name="Picture 7" descr="K:\loga do zmniejszenia\KAPITAL_LUDZKI_POZ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3" y="0"/>
            <a:ext cx="2205037" cy="107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829" name="Picture 9" descr="http://www.pupjastrzebie.com/projekty_promocja/UE+EFS_L-mono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57938" y="0"/>
            <a:ext cx="2786062" cy="1027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7830" name="Symbol zastępczy numeru slajdu 7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050A628-F857-4F2D-A0DF-46C83C9742B1}" type="slidenum">
              <a:rPr lang="pl-PL"/>
              <a:pPr fontAlgn="base">
                <a:spcBef>
                  <a:spcPct val="0"/>
                </a:spcBef>
                <a:spcAft>
                  <a:spcPct val="0"/>
                </a:spcAft>
              </a:pPr>
              <a:t>55</a:t>
            </a:fld>
            <a:endParaRPr lang="pl-PL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188" y="2000250"/>
            <a:ext cx="8504237" cy="3286125"/>
          </a:xfrm>
        </p:spPr>
        <p:txBody>
          <a:bodyPr>
            <a:normAutofit fontScale="25000" lnSpcReduction="20000"/>
          </a:bodyPr>
          <a:lstStyle/>
          <a:p>
            <a:pPr marL="365760" indent="-256032" algn="just" fontAlgn="auto">
              <a:spcAft>
                <a:spcPts val="0"/>
              </a:spcAft>
              <a:buFont typeface="Wingdings 3"/>
              <a:buChar char=""/>
              <a:defRPr/>
            </a:pPr>
            <a:endParaRPr lang="pl-PL" sz="3500" dirty="0" smtClean="0"/>
          </a:p>
          <a:p>
            <a:pPr marL="365760" indent="-256032" algn="just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sz="4300" dirty="0" smtClean="0"/>
              <a:t>Nawiązanie współpracy  z:</a:t>
            </a:r>
          </a:p>
          <a:p>
            <a:pPr marL="365760" indent="-256032" algn="just" fontAlgn="auto">
              <a:spcAft>
                <a:spcPts val="0"/>
              </a:spcAft>
              <a:buFont typeface="Wingdings 3"/>
              <a:buNone/>
              <a:defRPr/>
            </a:pPr>
            <a:r>
              <a:rPr lang="pl-PL" sz="4300" dirty="0" smtClean="0"/>
              <a:t>	1.Polski  Polskim Komitetem Pomocy Społecznej  w Bydgoszczy  w  celu pozyskania  żywności   dla  najuboższej ludności  UE   ( progi dochodowe uprawniające do  korzystania  z tej   formy pomocy  :osoba   samotna   to 715,50 zł  ,  a  w  rodzinie  526,50 zł ),</a:t>
            </a:r>
          </a:p>
          <a:p>
            <a:pPr marL="365760" indent="-256032" algn="just" fontAlgn="auto">
              <a:spcAft>
                <a:spcPts val="0"/>
              </a:spcAft>
              <a:buFont typeface="Wingdings 3"/>
              <a:buNone/>
              <a:defRPr/>
            </a:pPr>
            <a:r>
              <a:rPr lang="pl-PL" sz="4300" dirty="0" smtClean="0"/>
              <a:t>        2. Stowarzyszeniem Bezpieczeństwo  Dziecka  , które  organizuje  wypoczynek  letni </a:t>
            </a:r>
          </a:p>
          <a:p>
            <a:pPr marL="365760" indent="-256032" algn="just" fontAlgn="auto">
              <a:spcAft>
                <a:spcPts val="0"/>
              </a:spcAft>
              <a:buFont typeface="Wingdings 3"/>
              <a:buNone/>
              <a:defRPr/>
            </a:pPr>
            <a:r>
              <a:rPr lang="pl-PL" sz="4300" dirty="0" smtClean="0"/>
              <a:t>        3. 3. Stowarzyszeniem PUELLA  działającym  przy  MOW  w  Samostrzel ( współorganizowanie  półkolonii  dla   dzieci  z rodzin  korzystających  z pomocy  GOPS ). </a:t>
            </a:r>
          </a:p>
          <a:p>
            <a:pPr marL="365760" indent="-256032" algn="just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sz="4300" dirty="0" smtClean="0"/>
              <a:t>Współpraca  ze  szkołą  i  pedagogami </a:t>
            </a:r>
          </a:p>
          <a:p>
            <a:pPr marL="365760" indent="-256032" algn="just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sz="4300" dirty="0" smtClean="0"/>
              <a:t>Współpraca   z  ośrodkiem  zdrowia , pielęgniarką   środowiskową  i  położną .</a:t>
            </a:r>
          </a:p>
          <a:p>
            <a:pPr marL="365760" indent="-256032" algn="just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sz="4300" dirty="0" smtClean="0"/>
              <a:t>Współpraca  z  GKRPA  (m.in..  współorganizowanie Dnia  Dziecka  ),</a:t>
            </a:r>
          </a:p>
          <a:p>
            <a:pPr marL="365760" indent="-256032" algn="just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sz="4300" dirty="0" smtClean="0"/>
              <a:t>Współpraca  z  Agencją  Nieruchomości  Rolnych  na  rzecz  byłych  pracowników   PGR  i  ich  rodzin , </a:t>
            </a:r>
          </a:p>
          <a:p>
            <a:pPr marL="365760" indent="-256032" algn="just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sz="4300" dirty="0" smtClean="0"/>
              <a:t>Udział  pracowników  socjalnych  w  posiedzeniach  sądu  rodzinnego ,</a:t>
            </a:r>
          </a:p>
          <a:p>
            <a:pPr marL="365760" indent="-256032" algn="just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sz="4300" dirty="0" smtClean="0"/>
              <a:t>Zbiórka  rzeczy   używanych  od  mieszkańców  , dla  potrzebujących ,</a:t>
            </a:r>
          </a:p>
          <a:p>
            <a:pPr marL="365760" indent="-256032" algn="just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sz="4300" dirty="0" smtClean="0"/>
              <a:t>Ponadto pracownicy socjalni podejmowali różne działania, skierowane na poprawę funkcjonowania  rodzin poprzez poradnictwo. Prowadzą  z  rodzina  szeroko  rozumianą  pracę  socjalną  , systematycznie  kontaktują  się   z  Powiatowym  Centrum Pomocy  Rodzinie  , poradnią  psychologiczna -  pedagogiczną ,  z  pedagogami szkolnymi, policją , kuratorami sądowymi, a w skrajnych przypadkach kierowane są  pisma do sądów o ustanowienie kuratora   lub  o  wgląd w sytuację dziecka. </a:t>
            </a:r>
          </a:p>
          <a:p>
            <a:pPr marL="365760" indent="-256032" algn="just" fontAlgn="auto">
              <a:spcAft>
                <a:spcPts val="0"/>
              </a:spcAft>
              <a:buFont typeface="Wingdings 3"/>
              <a:buNone/>
              <a:defRPr/>
            </a:pPr>
            <a:endParaRPr lang="pl-PL" sz="2900" dirty="0" smtClean="0"/>
          </a:p>
          <a:p>
            <a:pPr marL="365760" indent="-256032" algn="just" fontAlgn="auto">
              <a:spcAft>
                <a:spcPts val="0"/>
              </a:spcAft>
              <a:buFont typeface="Wingdings 3"/>
              <a:buNone/>
              <a:defRPr/>
            </a:pPr>
            <a:r>
              <a:rPr lang="pl-PL" sz="2900" b="1" dirty="0" smtClean="0"/>
              <a:t> </a:t>
            </a:r>
            <a:endParaRPr lang="pl-PL" sz="2900" dirty="0" smtClean="0"/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endParaRPr lang="pl-PL" dirty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28596" y="1357298"/>
            <a:ext cx="8229600" cy="785818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pl-PL" sz="1800" dirty="0" smtClean="0">
                <a:solidFill>
                  <a:schemeClr val="bg1">
                    <a:lumMod val="50000"/>
                  </a:schemeClr>
                </a:solidFill>
              </a:rPr>
              <a:t>Bezradność  w  sprawach opiekuńczo-wychowawczych</a:t>
            </a:r>
            <a:br>
              <a:rPr lang="pl-PL" sz="1800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pl-PL" sz="1800" dirty="0" smtClean="0">
                <a:solidFill>
                  <a:schemeClr val="bg1">
                    <a:lumMod val="50000"/>
                  </a:schemeClr>
                </a:solidFill>
              </a:rPr>
              <a:t>i  w  prowadzeniu  gospodarstwa  domowego </a:t>
            </a:r>
            <a:r>
              <a:rPr lang="pl-PL" sz="1800" dirty="0" err="1" smtClean="0">
                <a:solidFill>
                  <a:schemeClr val="bg1">
                    <a:lumMod val="50000"/>
                  </a:schemeClr>
                </a:solidFill>
              </a:rPr>
              <a:t>cd</a:t>
            </a:r>
            <a:endParaRPr lang="pl-PL" sz="18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78851" name="Picture 3" descr="K:\loga do zmniejszenia\herb gminy_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43375" y="214313"/>
            <a:ext cx="785813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8852" name="Picture 7" descr="K:\loga do zmniejszenia\KAPITAL_LUDZKI_POZ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3" y="0"/>
            <a:ext cx="2205037" cy="107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8853" name="Picture 9" descr="http://www.pupjastrzebie.com/projekty_promocja/UE+EFS_L-mono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57938" y="0"/>
            <a:ext cx="2786062" cy="1027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8854" name="Symbol zastępczy numeru slajdu 7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6A76990-3380-4BE1-9FDE-94D790B9EFBB}" type="slidenum">
              <a:rPr lang="pl-PL"/>
              <a:pPr fontAlgn="base">
                <a:spcBef>
                  <a:spcPct val="0"/>
                </a:spcBef>
                <a:spcAft>
                  <a:spcPct val="0"/>
                </a:spcAft>
              </a:pPr>
              <a:t>56</a:t>
            </a:fld>
            <a:endParaRPr lang="pl-PL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00063" y="2286000"/>
            <a:ext cx="8186737" cy="1643063"/>
          </a:xfrm>
        </p:spPr>
        <p:txBody>
          <a:bodyPr>
            <a:normAutofit fontScale="92500" lnSpcReduction="10000"/>
          </a:bodyPr>
          <a:lstStyle/>
          <a:p>
            <a:pPr marL="365760" indent="-256032" algn="just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sz="1400" dirty="0" smtClean="0"/>
              <a:t>	Osoby niepełnosprawne i długotrwale chore stanowią sporą  część  społeczności gminy. Przyspieszony wzrost liczby osób niepełnosprawnych, nadaje temu zjawisku coraz większą rangę wśród innych problemów społecznych. Niepełnosprawność dotyka ludzi w każdym wieku, powodowana jest chorobami czy dysfunkcjami fizycznymi  (choroby  cywilizacyjne np. cukrzyca , nadciśnienie ). </a:t>
            </a:r>
          </a:p>
          <a:p>
            <a:pPr marL="365760" indent="-256032" algn="just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sz="1400" dirty="0" smtClean="0"/>
              <a:t>Osoba niepełnosprawna to taka, której stan fizyczny, psychiczny i umysłowy powoduje trwałe lub okresowe utrudnienia, ograniczenia bądź uniemożliwienie samodzielnej egzystencji pełnienie ról i zadań społecznych stosownie . 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endParaRPr lang="pl-PL" sz="1400" dirty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28596" y="1500174"/>
            <a:ext cx="8229600" cy="571504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pl-PL" sz="1800" dirty="0" smtClean="0"/>
              <a:t> </a:t>
            </a:r>
            <a:r>
              <a:rPr lang="pl-PL" sz="2000" dirty="0" smtClean="0">
                <a:solidFill>
                  <a:schemeClr val="bg1">
                    <a:lumMod val="50000"/>
                  </a:schemeClr>
                </a:solidFill>
              </a:rPr>
              <a:t>Osoby  niepełnosprawne  i długotrwale  chore</a:t>
            </a:r>
            <a:br>
              <a:rPr lang="pl-PL" sz="2000" dirty="0" smtClean="0">
                <a:solidFill>
                  <a:schemeClr val="bg1">
                    <a:lumMod val="50000"/>
                  </a:schemeClr>
                </a:solidFill>
              </a:rPr>
            </a:br>
            <a:endParaRPr lang="pl-PL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79875" name="Picture 3" descr="K:\loga do zmniejszenia\herb gminy_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43375" y="214313"/>
            <a:ext cx="785813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9876" name="Picture 7" descr="K:\loga do zmniejszenia\KAPITAL_LUDZKI_POZ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3" y="0"/>
            <a:ext cx="2205037" cy="107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9877" name="Picture 9" descr="http://www.pupjastrzebie.com/projekty_promocja/UE+EFS_L-mono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57938" y="0"/>
            <a:ext cx="2786062" cy="1027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9878" name="Symbol zastępczy numeru slajdu 7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8B9B6BB-4209-4012-9CB5-17FB8BE9FDB1}" type="slidenum">
              <a:rPr lang="pl-PL"/>
              <a:pPr fontAlgn="base">
                <a:spcBef>
                  <a:spcPct val="0"/>
                </a:spcBef>
                <a:spcAft>
                  <a:spcPct val="0"/>
                </a:spcAft>
              </a:pPr>
              <a:t>57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481138"/>
            <a:ext cx="8229600" cy="4019550"/>
          </a:xfrm>
        </p:spPr>
        <p:txBody>
          <a:bodyPr>
            <a:normAutofit fontScale="55000" lnSpcReduction="20000"/>
          </a:bodyPr>
          <a:lstStyle/>
          <a:p>
            <a:pPr marL="365760" indent="-256032" fontAlgn="auto">
              <a:spcAft>
                <a:spcPts val="0"/>
              </a:spcAft>
              <a:buFont typeface="Wingdings 3"/>
              <a:buNone/>
              <a:defRPr/>
            </a:pPr>
            <a:r>
              <a:rPr lang="pl-PL" dirty="0" smtClean="0"/>
              <a:t> Niepełnosprawność i długotrwała choroba była powodem przyznania pomocy dla :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dirty="0" smtClean="0"/>
              <a:t>23%            rodzin objętych  pomocą   w  2005 r. 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dirty="0" smtClean="0"/>
              <a:t> 32%                -//-                              w  2006 r.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dirty="0" smtClean="0"/>
              <a:t> 34%                -//-                               w 2007 r.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dirty="0" smtClean="0"/>
              <a:t> 33%                -// -                              w 2008 r. </a:t>
            </a:r>
          </a:p>
          <a:p>
            <a:pPr marL="365760" indent="-256032" algn="just" fontAlgn="auto">
              <a:spcAft>
                <a:spcPts val="0"/>
              </a:spcAft>
              <a:buFont typeface="Wingdings 3"/>
              <a:buNone/>
              <a:defRPr/>
            </a:pPr>
            <a:r>
              <a:rPr lang="pl-PL" dirty="0" smtClean="0"/>
              <a:t>   GOPS współpracuje z Powiatowym Centrum Pomocy Rodzinie na rzecz osób niepełnosprawnych , gdzie osoby niepełnosprawne otrzymują pomoc na łamanie barier architektonicznych i w komunikowaniu się. Współpracujemy z przychodnia zdrowia, z lekarzami różnych specjalności. Osoby niepełnosprawne z naszego terenu korzystają ze wsparcia Warsztatów Terapii Zajęciowej i Środowiskowego Domu Samopomocy w Nakle nad Notecią.  Ze strony OPS   otrzymują  zasiłki stałe ,okresowe , zasiłki celowe i  celowe  specjalne ,z  uwagi  na  zwiększone  wydatki spowodowane leczeniem  się  . Korzystają  z  pomocy  w  formie  usług  opiekuńczych .  Świadczymy pracę socjalną .</a:t>
            </a:r>
          </a:p>
          <a:p>
            <a:pPr marL="365760" indent="-256032" algn="just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dirty="0" smtClean="0"/>
              <a:t>Pomoc środowiskowa obejmuje działalność kulturalno – oświatową przy współpracy z kołem emerytów  (  Wigilia, ) .</a:t>
            </a:r>
          </a:p>
          <a:p>
            <a:pPr marL="365760" indent="-256032" algn="just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dirty="0" smtClean="0"/>
              <a:t>W  tym  roku 10 osób  niepełnosprawnych jest beneficjentami   projektu  „Aktywizacja  mieszkańców  Gminy  Sadki ”   współfinansowanego z  UE   w  ramach  priorytetu  VII  POKL .</a:t>
            </a:r>
            <a:endParaRPr lang="pl-PL" dirty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71472" y="928670"/>
            <a:ext cx="8115328" cy="500066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pl-PL" sz="2800" dirty="0" smtClean="0"/>
              <a:t> </a:t>
            </a:r>
            <a:r>
              <a:rPr lang="pl-PL" sz="2000" dirty="0" smtClean="0">
                <a:solidFill>
                  <a:schemeClr val="bg1">
                    <a:lumMod val="50000"/>
                  </a:schemeClr>
                </a:solidFill>
              </a:rPr>
              <a:t>Osoby  niepełnosprawne  i długotrwale chore </a:t>
            </a:r>
            <a:r>
              <a:rPr lang="pl-PL" sz="2000" dirty="0" err="1" smtClean="0">
                <a:solidFill>
                  <a:schemeClr val="bg1">
                    <a:lumMod val="50000"/>
                  </a:schemeClr>
                </a:solidFill>
              </a:rPr>
              <a:t>cd</a:t>
            </a:r>
            <a:r>
              <a:rPr lang="pl-PL" sz="2000" dirty="0" smtClean="0"/>
              <a:t/>
            </a:r>
            <a:br>
              <a:rPr lang="pl-PL" sz="2000" dirty="0" smtClean="0"/>
            </a:br>
            <a:endParaRPr lang="pl-PL" sz="2000" dirty="0"/>
          </a:p>
        </p:txBody>
      </p:sp>
      <p:pic>
        <p:nvPicPr>
          <p:cNvPr id="80899" name="Picture 3" descr="K:\loga do zmniejszenia\herb gminy_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43375" y="214313"/>
            <a:ext cx="5715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0900" name="Picture 7" descr="K:\loga do zmniejszenia\KAPITAL_LUDZKI_POZ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3" y="0"/>
            <a:ext cx="1500187" cy="728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0901" name="Picture 9" descr="http://www.pupjastrzebie.com/projekty_promocja/UE+EFS_L-mono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15125" y="0"/>
            <a:ext cx="2428875" cy="89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0902" name="Symbol zastępczy numeru slajdu 7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EB802F8-6A7A-439E-86E5-C4D6B3C3CA3E}" type="slidenum">
              <a:rPr lang="pl-PL"/>
              <a:pPr fontAlgn="base">
                <a:spcBef>
                  <a:spcPct val="0"/>
                </a:spcBef>
                <a:spcAft>
                  <a:spcPct val="0"/>
                </a:spcAft>
              </a:pPr>
              <a:t>58</a:t>
            </a:fld>
            <a:endParaRPr lang="pl-PL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188" y="1928813"/>
            <a:ext cx="8229600" cy="3857625"/>
          </a:xfrm>
        </p:spPr>
        <p:txBody>
          <a:bodyPr>
            <a:normAutofit fontScale="85000" lnSpcReduction="20000"/>
          </a:bodyPr>
          <a:lstStyle/>
          <a:p>
            <a:pPr marL="365760" indent="-256032" algn="just" fontAlgn="auto">
              <a:spcAft>
                <a:spcPts val="0"/>
              </a:spcAft>
              <a:buFont typeface="Wingdings 3"/>
              <a:buNone/>
              <a:defRPr/>
            </a:pPr>
            <a:r>
              <a:rPr lang="pl-PL" dirty="0" smtClean="0"/>
              <a:t>	Na terenie gminy Sadki zamieszkuje 825 osób w wieku poprodukcyjnym, co  stanowi  11,24%  ogółu  liczby  mieszkańców .</a:t>
            </a:r>
          </a:p>
          <a:p>
            <a:pPr marL="365760" indent="-256032" algn="just" fontAlgn="auto">
              <a:spcAft>
                <a:spcPts val="0"/>
              </a:spcAft>
              <a:buFont typeface="Wingdings 3"/>
              <a:buNone/>
              <a:defRPr/>
            </a:pPr>
            <a:r>
              <a:rPr lang="pl-PL" dirty="0" smtClean="0"/>
              <a:t> </a:t>
            </a:r>
          </a:p>
          <a:p>
            <a:pPr marL="365760" indent="-256032" algn="just" fontAlgn="auto">
              <a:spcAft>
                <a:spcPts val="0"/>
              </a:spcAft>
              <a:buFont typeface="Wingdings 3"/>
              <a:buNone/>
              <a:defRPr/>
            </a:pPr>
            <a:r>
              <a:rPr lang="pl-PL" dirty="0" smtClean="0"/>
              <a:t>  Osoby starsze objęte pomocą Gminnego Ośrodka Pomocy Społecznej w Sadkach  roku najczęściej korzystały z pomocy  w formie: usług opiekuńczych , w formie zasiłków celowych specjalnych na  zakup lekarstw  , opału , skierowania do domu pomocy społecznej. GOPS angażuje się w działania koła emerytów na rzecz ich członków. 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None/>
              <a:defRPr/>
            </a:pPr>
            <a:r>
              <a:rPr lang="pl-PL" dirty="0" smtClean="0"/>
              <a:t> </a:t>
            </a:r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71472" y="1071546"/>
            <a:ext cx="8229600" cy="785818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pl-PL" sz="2800" dirty="0" smtClean="0"/>
              <a:t> </a:t>
            </a:r>
            <a:r>
              <a:rPr lang="pl-PL" sz="2000" dirty="0" smtClean="0">
                <a:solidFill>
                  <a:schemeClr val="bg1">
                    <a:lumMod val="50000"/>
                  </a:schemeClr>
                </a:solidFill>
              </a:rPr>
              <a:t>Problemy ludzi starszych</a:t>
            </a:r>
            <a:br>
              <a:rPr lang="pl-PL" sz="2000" dirty="0" smtClean="0">
                <a:solidFill>
                  <a:schemeClr val="bg1">
                    <a:lumMod val="50000"/>
                  </a:schemeClr>
                </a:solidFill>
              </a:rPr>
            </a:br>
            <a:endParaRPr lang="pl-PL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1923" name="Picture 3" descr="K:\loga do zmniejszenia\herb gminy_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43375" y="214313"/>
            <a:ext cx="785813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24" name="Picture 7" descr="K:\loga do zmniejszenia\KAPITAL_LUDZKI_POZ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3" y="0"/>
            <a:ext cx="2205037" cy="107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25" name="Picture 9" descr="http://www.pupjastrzebie.com/projekty_promocja/UE+EFS_L-mono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57938" y="0"/>
            <a:ext cx="2786062" cy="1027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26" name="Symbol zastępczy numeru slajdu 7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E7FC683-0D4B-4BDA-B833-C2341ACE467D}" type="slidenum">
              <a:rPr lang="pl-PL"/>
              <a:pPr fontAlgn="base">
                <a:spcBef>
                  <a:spcPct val="0"/>
                </a:spcBef>
                <a:spcAft>
                  <a:spcPct val="0"/>
                </a:spcAft>
              </a:pPr>
              <a:t>59</a:t>
            </a:fld>
            <a:endParaRPr lang="pl-PL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00063" y="1857375"/>
            <a:ext cx="8229600" cy="3429000"/>
          </a:xfrm>
        </p:spPr>
        <p:txBody>
          <a:bodyPr>
            <a:normAutofit fontScale="25000" lnSpcReduction="20000"/>
          </a:bodyPr>
          <a:lstStyle/>
          <a:p>
            <a:pPr marL="365760" indent="-256032" algn="just" fontAlgn="auto">
              <a:spcAft>
                <a:spcPts val="0"/>
              </a:spcAft>
              <a:buFont typeface="Wingdings 3"/>
              <a:buNone/>
              <a:defRPr/>
            </a:pPr>
            <a:r>
              <a:rPr lang="pl-PL" dirty="0" smtClean="0"/>
              <a:t> </a:t>
            </a:r>
          </a:p>
          <a:p>
            <a:pPr marL="365760" indent="-256032" algn="just" fontAlgn="auto">
              <a:spcAft>
                <a:spcPts val="0"/>
              </a:spcAft>
              <a:buFont typeface="Wingdings 3"/>
              <a:buNone/>
              <a:defRPr/>
            </a:pPr>
            <a:r>
              <a:rPr lang="pl-PL" sz="2900" dirty="0" smtClean="0"/>
              <a:t>       </a:t>
            </a:r>
            <a:r>
              <a:rPr lang="pl-PL" sz="4800" dirty="0" smtClean="0"/>
              <a:t>Osobom starszym świadczona jest pomoc w  formie usług opiekuńczych. Liczba środowisk w okresie ostatnich czterech lat utrzymuje się w granicach 14 – 19. Świadczeniobiorcy usług opiekuńczych oczekują  coraz większej jakości. Stąd też w  podnosimy kwalifikacje opiekunek, a nowe opiekunki zatrudniamy  z przygotowaniem zawodowym.   4  osoby   mieszkają w  DPS.</a:t>
            </a:r>
          </a:p>
          <a:p>
            <a:pPr marL="365760" indent="-256032" algn="just" fontAlgn="auto">
              <a:spcAft>
                <a:spcPts val="0"/>
              </a:spcAft>
              <a:buFont typeface="Wingdings 3"/>
              <a:buNone/>
              <a:defRPr/>
            </a:pPr>
            <a:r>
              <a:rPr lang="pl-PL" sz="4800" dirty="0" smtClean="0"/>
              <a:t>     </a:t>
            </a:r>
          </a:p>
          <a:p>
            <a:pPr marL="365760" indent="-256032" algn="just" fontAlgn="auto">
              <a:spcAft>
                <a:spcPts val="0"/>
              </a:spcAft>
              <a:buFont typeface="Wingdings 3"/>
              <a:buNone/>
              <a:defRPr/>
            </a:pPr>
            <a:r>
              <a:rPr lang="pl-PL" dirty="0" smtClean="0"/>
              <a:t> </a:t>
            </a:r>
          </a:p>
          <a:p>
            <a:pPr marL="365760" indent="-256032" algn="just" fontAlgn="auto">
              <a:spcAft>
                <a:spcPts val="0"/>
              </a:spcAft>
              <a:buFont typeface="Wingdings 3"/>
              <a:buChar char=""/>
              <a:defRPr/>
            </a:pPr>
            <a:endParaRPr lang="pl-PL" dirty="0" smtClean="0"/>
          </a:p>
          <a:p>
            <a:pPr marL="365760" indent="-256032" algn="just" fontAlgn="auto">
              <a:spcAft>
                <a:spcPts val="0"/>
              </a:spcAft>
              <a:buFont typeface="Wingdings 3"/>
              <a:buChar char=""/>
              <a:defRPr/>
            </a:pPr>
            <a:endParaRPr lang="pl-PL" dirty="0" smtClean="0"/>
          </a:p>
          <a:p>
            <a:pPr marL="365760" indent="-256032" algn="just" fontAlgn="auto">
              <a:spcAft>
                <a:spcPts val="0"/>
              </a:spcAft>
              <a:buFont typeface="Wingdings 3"/>
              <a:buChar char=""/>
              <a:defRPr/>
            </a:pPr>
            <a:endParaRPr lang="pl-PL" dirty="0" smtClean="0"/>
          </a:p>
          <a:p>
            <a:pPr marL="365760" indent="-256032" algn="just" fontAlgn="auto">
              <a:spcAft>
                <a:spcPts val="0"/>
              </a:spcAft>
              <a:buFont typeface="Wingdings 3"/>
              <a:buChar char=""/>
              <a:defRPr/>
            </a:pPr>
            <a:endParaRPr lang="pl-PL" dirty="0" smtClean="0"/>
          </a:p>
          <a:p>
            <a:pPr marL="365760" indent="-256032" algn="just" fontAlgn="auto">
              <a:spcAft>
                <a:spcPts val="0"/>
              </a:spcAft>
              <a:buFont typeface="Wingdings 3"/>
              <a:buNone/>
              <a:defRPr/>
            </a:pPr>
            <a:r>
              <a:rPr lang="pl-PL" dirty="0" smtClean="0"/>
              <a:t>     </a:t>
            </a:r>
          </a:p>
          <a:p>
            <a:pPr marL="365760" indent="-256032" algn="just" fontAlgn="auto">
              <a:spcAft>
                <a:spcPts val="0"/>
              </a:spcAft>
              <a:buFont typeface="Wingdings 3"/>
              <a:buNone/>
              <a:defRPr/>
            </a:pPr>
            <a:endParaRPr lang="pl-PL" dirty="0" smtClean="0"/>
          </a:p>
          <a:p>
            <a:pPr marL="365760" indent="-256032" algn="just" fontAlgn="auto">
              <a:spcAft>
                <a:spcPts val="0"/>
              </a:spcAft>
              <a:buFont typeface="Wingdings 3"/>
              <a:buNone/>
              <a:defRPr/>
            </a:pPr>
            <a:endParaRPr lang="pl-PL" dirty="0" smtClean="0"/>
          </a:p>
          <a:p>
            <a:pPr marL="365760" indent="-256032" algn="just" fontAlgn="auto">
              <a:spcAft>
                <a:spcPts val="0"/>
              </a:spcAft>
              <a:buFont typeface="Wingdings 3"/>
              <a:buNone/>
              <a:defRPr/>
            </a:pPr>
            <a:endParaRPr lang="pl-PL" dirty="0" smtClean="0"/>
          </a:p>
          <a:p>
            <a:pPr marL="365760" indent="-256032" algn="just" fontAlgn="auto">
              <a:spcAft>
                <a:spcPts val="0"/>
              </a:spcAft>
              <a:buFont typeface="Wingdings 3"/>
              <a:buNone/>
              <a:defRPr/>
            </a:pPr>
            <a:endParaRPr lang="pl-PL" dirty="0" smtClean="0"/>
          </a:p>
          <a:p>
            <a:pPr marL="365760" indent="-256032" algn="just" fontAlgn="auto">
              <a:spcAft>
                <a:spcPts val="0"/>
              </a:spcAft>
              <a:buFont typeface="Wingdings 3"/>
              <a:buNone/>
              <a:defRPr/>
            </a:pPr>
            <a:r>
              <a:rPr lang="pl-PL" sz="4800" dirty="0" smtClean="0"/>
              <a:t>    Pomoc osobom starszym obejmuje różne kierunki działań. To także  pomoc materialna , niematerialna  i współorganizowanie imprez okolicznościowych  ( Dzień Seniora , Wigilia ). Współpraca   z Urzędem  do  Spraw  Kombatantów  i  Osób  Represjonowanych  .</a:t>
            </a:r>
          </a:p>
          <a:p>
            <a:pPr marL="365760" indent="-256032" algn="just" fontAlgn="auto">
              <a:spcAft>
                <a:spcPts val="0"/>
              </a:spcAft>
              <a:buFont typeface="Wingdings 3"/>
              <a:buNone/>
              <a:defRPr/>
            </a:pPr>
            <a:r>
              <a:rPr lang="pl-PL" sz="4800" dirty="0" smtClean="0"/>
              <a:t>     Współpraca  z  pielęgniarką  środowiskową  </a:t>
            </a:r>
          </a:p>
          <a:p>
            <a:pPr marL="365760" indent="-256032" algn="just" fontAlgn="auto">
              <a:spcAft>
                <a:spcPts val="0"/>
              </a:spcAft>
              <a:buFont typeface="Wingdings 3"/>
              <a:buNone/>
              <a:defRPr/>
            </a:pPr>
            <a:r>
              <a:rPr lang="pl-PL" sz="4800" b="1" dirty="0" smtClean="0"/>
              <a:t> </a:t>
            </a:r>
            <a:endParaRPr lang="pl-PL" sz="4800" dirty="0" smtClean="0"/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endParaRPr lang="pl-PL" dirty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00034" y="1142984"/>
            <a:ext cx="8229600" cy="785818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pl-PL" sz="1800" dirty="0" smtClean="0">
                <a:solidFill>
                  <a:schemeClr val="bg1">
                    <a:lumMod val="50000"/>
                  </a:schemeClr>
                </a:solidFill>
              </a:rPr>
              <a:t>Problemy ludzi starszych</a:t>
            </a:r>
            <a:r>
              <a:rPr lang="pl-PL" sz="1800" dirty="0" smtClean="0"/>
              <a:t/>
            </a:r>
            <a:br>
              <a:rPr lang="pl-PL" sz="1800" dirty="0" smtClean="0"/>
            </a:br>
            <a:endParaRPr lang="pl-PL" sz="1800" dirty="0"/>
          </a:p>
        </p:txBody>
      </p:sp>
      <p:graphicFrame>
        <p:nvGraphicFramePr>
          <p:cNvPr id="5" name="Tabela 4"/>
          <p:cNvGraphicFramePr>
            <a:graphicFrameLocks noGrp="1"/>
          </p:cNvGraphicFramePr>
          <p:nvPr/>
        </p:nvGraphicFramePr>
        <p:xfrm>
          <a:off x="1285875" y="2714625"/>
          <a:ext cx="6072188" cy="12858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43206"/>
                <a:gridCol w="857256"/>
                <a:gridCol w="857256"/>
                <a:gridCol w="857256"/>
                <a:gridCol w="857256"/>
              </a:tblGrid>
              <a:tr h="370840">
                <a:tc>
                  <a:txBody>
                    <a:bodyPr/>
                    <a:lstStyle/>
                    <a:p>
                      <a:r>
                        <a:rPr lang="pl-PL" dirty="0" smtClean="0"/>
                        <a:t>Wyszczególnienie 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2005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2006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2007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2008</a:t>
                      </a:r>
                      <a:endParaRPr lang="pl-P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 smtClean="0"/>
                        <a:t>Liczba świadczeniobiorców  usług opiekuńczych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15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14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19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17</a:t>
                      </a:r>
                      <a:endParaRPr lang="pl-PL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82967" name="Picture 3" descr="K:\loga do zmniejszenia\herb gminy_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43375" y="214313"/>
            <a:ext cx="785813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968" name="Picture 7" descr="K:\loga do zmniejszenia\KAPITAL_LUDZKI_POZ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3" y="0"/>
            <a:ext cx="2205037" cy="107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969" name="Picture 9" descr="http://www.pupjastrzebie.com/projekty_promocja/UE+EFS_L-mono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57938" y="0"/>
            <a:ext cx="2786062" cy="1027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970" name="Symbol zastępczy numeru slajdu 8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A385182-7F7D-4B50-888F-15C9DF62DB24}" type="slidenum">
              <a:rPr lang="pl-PL"/>
              <a:pPr fontAlgn="base">
                <a:spcBef>
                  <a:spcPct val="0"/>
                </a:spcBef>
                <a:spcAft>
                  <a:spcPct val="0"/>
                </a:spcAft>
              </a:pPr>
              <a:t>60</a:t>
            </a:fld>
            <a:endParaRPr lang="pl-PL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71500" y="1643063"/>
            <a:ext cx="8229600" cy="3805237"/>
          </a:xfrm>
        </p:spPr>
        <p:txBody>
          <a:bodyPr>
            <a:normAutofit fontScale="55000" lnSpcReduction="20000"/>
          </a:bodyPr>
          <a:lstStyle/>
          <a:p>
            <a:pPr marL="365760" indent="-256032" fontAlgn="auto">
              <a:spcAft>
                <a:spcPts val="0"/>
              </a:spcAft>
              <a:buFont typeface="Wingdings 3"/>
              <a:buNone/>
              <a:defRPr/>
            </a:pPr>
            <a:r>
              <a:rPr lang="pl-PL" b="1" dirty="0" smtClean="0"/>
              <a:t> </a:t>
            </a:r>
            <a:endParaRPr lang="pl-PL" dirty="0" smtClean="0"/>
          </a:p>
          <a:p>
            <a:pPr marL="365760" indent="-256032" algn="just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b="1" dirty="0" smtClean="0"/>
              <a:t>	</a:t>
            </a:r>
            <a:r>
              <a:rPr lang="pl-PL" dirty="0" smtClean="0"/>
              <a:t>Odczuwalnym zjawiskiem w obszarze pomocy społecznej jest alkoholizm. Alkoholizm jest jednym z najpoważniejszych problemów społecznych, pociągającym za sobą psychodegradację jednostki i rodziny, powoduje załamanie się procesów socjalizacyjnych dzieci i młodzieży, wzmaga występowanie przemocy i prowadzi do współuzależnienia całej rodziny.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dirty="0" smtClean="0"/>
              <a:t>         Głównymi problemami współwystępującymi są: bezdomność, bezrobocie, ubóstwo, dysfunkcja rodziny, długotrwała choroba, przestępczość ,  przemoc .	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dirty="0" smtClean="0"/>
              <a:t>         Dotychczasowe metody rozwiązywania problemu uzależnienia alkoholowego to: działania profilaktyczne, łagodzenie następstw uzależnień poprzez tworzenie dla dzieci świetlic terapeutycznych, opieka  lekarska i terapeutyczna, działalność   Gminnej Komisji Rozwiązywania Problemów Alkoholowych,  pomoc w formie świadczeń pomocy społecznej na zaspokojenie niezbędnych potrzeb bytowych osobom uzależnionym i ich rodzinom .Pomoc  w Punkcie Interwencji Kryzysowe  świadczona  przez  psychologa oraz punkt konsultacyjny dla osób uzależnionych i  w ich rodzin (wspólne przedsięwzięcie  z GKRPA ) , zakładanie  Niebieskich  Kart   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endParaRPr lang="pl-PL" dirty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00034" y="1214422"/>
            <a:ext cx="8229600" cy="571504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pl-PL" sz="1800" dirty="0" smtClean="0">
                <a:solidFill>
                  <a:schemeClr val="bg1">
                    <a:lumMod val="50000"/>
                  </a:schemeClr>
                </a:solidFill>
              </a:rPr>
              <a:t>Alkoholizm i inne uzależnienia </a:t>
            </a:r>
            <a:endParaRPr lang="pl-PL" sz="18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3971" name="Picture 3" descr="K:\loga do zmniejszenia\herb gminy_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43375" y="214313"/>
            <a:ext cx="785813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3972" name="Picture 7" descr="K:\loga do zmniejszenia\KAPITAL_LUDZKI_POZ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3" y="0"/>
            <a:ext cx="2205037" cy="107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3973" name="Picture 9" descr="http://www.pupjastrzebie.com/projekty_promocja/UE+EFS_L-mono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57938" y="0"/>
            <a:ext cx="2786062" cy="1027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3974" name="Symbol zastępczy numeru slajdu 7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5193C25-CFAB-47A2-80BB-379B9B64FD02}" type="slidenum">
              <a:rPr lang="pl-PL"/>
              <a:pPr fontAlgn="base">
                <a:spcBef>
                  <a:spcPct val="0"/>
                </a:spcBef>
                <a:spcAft>
                  <a:spcPct val="0"/>
                </a:spcAft>
              </a:pPr>
              <a:t>61</a:t>
            </a:fld>
            <a:endParaRPr lang="pl-PL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32500" lnSpcReduction="20000"/>
          </a:bodyPr>
          <a:lstStyle/>
          <a:p>
            <a:pPr marL="365760" indent="-256032" fontAlgn="auto">
              <a:spcAft>
                <a:spcPts val="0"/>
              </a:spcAft>
              <a:buFont typeface="Wingdings 3"/>
              <a:buNone/>
              <a:defRPr/>
            </a:pPr>
            <a:r>
              <a:rPr lang="pl-PL" sz="2800" dirty="0" smtClean="0"/>
              <a:t> 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endParaRPr lang="pl-PL" sz="2800" dirty="0" smtClean="0"/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endParaRPr lang="pl-PL" sz="2800" dirty="0" smtClean="0"/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sz="4600" dirty="0" smtClean="0"/>
              <a:t>Jednostkami współpracującymi w rozwiązywaniu  problemu alkoholizmu są:	</a:t>
            </a:r>
          </a:p>
          <a:p>
            <a:pPr lvl="3" fontAlgn="auto">
              <a:spcAft>
                <a:spcPts val="0"/>
              </a:spcAft>
              <a:buFont typeface="Wingdings 2"/>
              <a:buChar char=""/>
              <a:defRPr/>
            </a:pPr>
            <a:r>
              <a:rPr lang="pl-PL" sz="4600" dirty="0" smtClean="0"/>
              <a:t>Komisariat Policji w Sadkach</a:t>
            </a:r>
          </a:p>
          <a:p>
            <a:pPr lvl="3" fontAlgn="auto">
              <a:spcAft>
                <a:spcPts val="0"/>
              </a:spcAft>
              <a:buFont typeface="Wingdings 2"/>
              <a:buChar char=""/>
              <a:defRPr/>
            </a:pPr>
            <a:r>
              <a:rPr lang="pl-PL" sz="4600" dirty="0" smtClean="0"/>
              <a:t>Samodzielny Publiczny Zakład Opieki Zdrowotnej w Sadkach</a:t>
            </a:r>
          </a:p>
          <a:p>
            <a:pPr lvl="3" fontAlgn="auto">
              <a:spcAft>
                <a:spcPts val="0"/>
              </a:spcAft>
              <a:buFont typeface="Wingdings 2"/>
              <a:buChar char=""/>
              <a:defRPr/>
            </a:pPr>
            <a:r>
              <a:rPr lang="pl-PL" sz="4600" dirty="0" smtClean="0"/>
              <a:t>kuratorzy sądowi i społeczni w Nakle</a:t>
            </a:r>
          </a:p>
          <a:p>
            <a:pPr lvl="3" fontAlgn="auto">
              <a:spcAft>
                <a:spcPts val="0"/>
              </a:spcAft>
              <a:buFont typeface="Wingdings 2"/>
              <a:buChar char=""/>
              <a:defRPr/>
            </a:pPr>
            <a:r>
              <a:rPr lang="pl-PL" sz="4600" dirty="0" smtClean="0"/>
              <a:t>pedagodzy szkolni</a:t>
            </a:r>
          </a:p>
          <a:p>
            <a:pPr lvl="3" fontAlgn="auto">
              <a:spcAft>
                <a:spcPts val="0"/>
              </a:spcAft>
              <a:buFont typeface="Wingdings 2"/>
              <a:buChar char=""/>
              <a:defRPr/>
            </a:pPr>
            <a:r>
              <a:rPr lang="pl-PL" sz="4600" dirty="0" smtClean="0"/>
              <a:t>Poradnia Zdrowia Psychicznego w Nakle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sz="4600" dirty="0" smtClean="0"/>
              <a:t>Wg WHO – Narkomania jest stanem okresowej lub przewlekłej intoksykacji przynoszącej szkodę osobnikowi i społeczeństwu, powtarzającym się zażywaniem leku.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sz="4600" dirty="0" smtClean="0"/>
              <a:t>  Narkomania współcześnie przybrała wymiary epidemii stanowiącej zagrożenie szczególnie dla młodzieży.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sz="4600" dirty="0" smtClean="0"/>
              <a:t> Dotychczasowe metody rozwiązywania problemu uzależnienia narkotykowego przez gminę Sadki to działania profilaktyczne, organizowanie przez Policję, pogadanek z rodzicami oraz uczniami w szkole w celu uświadomienia problemu narkomanii, pomoc lekarska dla osoby uzależnionej, kontakty z instytucjami charytatywnymi, dyrekcją szkół oraz środowiskiem narkomana.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None/>
              <a:defRPr/>
            </a:pPr>
            <a:r>
              <a:rPr lang="pl-PL" sz="4600" dirty="0" smtClean="0"/>
              <a:t> 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None/>
              <a:defRPr/>
            </a:pPr>
            <a:endParaRPr lang="pl-PL" sz="2800" dirty="0" smtClean="0"/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endParaRPr lang="pl-PL" dirty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28596" y="1142984"/>
            <a:ext cx="8229600" cy="642942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pl-PL" sz="1800" dirty="0" smtClean="0">
                <a:solidFill>
                  <a:schemeClr val="bg1">
                    <a:lumMod val="50000"/>
                  </a:schemeClr>
                </a:solidFill>
              </a:rPr>
              <a:t>Alkoholizm  i inne  uzależnienia </a:t>
            </a:r>
            <a:endParaRPr lang="pl-PL" sz="18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4995" name="Picture 3" descr="K:\loga do zmniejszenia\herb gminy_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43375" y="214313"/>
            <a:ext cx="785813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4996" name="Picture 7" descr="K:\loga do zmniejszenia\KAPITAL_LUDZKI_POZ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3" y="0"/>
            <a:ext cx="2205037" cy="107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4997" name="Picture 9" descr="http://www.pupjastrzebie.com/projekty_promocja/UE+EFS_L-mono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57938" y="0"/>
            <a:ext cx="2786062" cy="1027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4998" name="Symbol zastępczy numeru slajdu 7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BE2C468-D2B0-4210-A28F-2E9BC654CA6B}" type="slidenum">
              <a:rPr lang="pl-PL"/>
              <a:pPr fontAlgn="base">
                <a:spcBef>
                  <a:spcPct val="0"/>
                </a:spcBef>
                <a:spcAft>
                  <a:spcPct val="0"/>
                </a:spcAft>
              </a:pPr>
              <a:t>62</a:t>
            </a:fld>
            <a:endParaRPr lang="pl-PL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365760" indent="-256032" fontAlgn="auto">
              <a:spcAft>
                <a:spcPts val="0"/>
              </a:spcAft>
              <a:buFont typeface="Wingdings 3"/>
              <a:buNone/>
              <a:defRPr/>
            </a:pPr>
            <a:r>
              <a:rPr lang="pl-PL" dirty="0" smtClean="0"/>
              <a:t> </a:t>
            </a:r>
          </a:p>
          <a:p>
            <a:pPr marL="365760" indent="-256032" algn="just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dirty="0" smtClean="0"/>
              <a:t>  W życiu społecznym naszej gminy jest przemoc. W  statystyce  naszego  ośrodka pojawiła  się   pierwszy  raz  w sprawozdaniach za rok 2004 .W  roku 2004 z problemem przemocy były 3 rodziny, a w 2005 już 15 rodzin.   </a:t>
            </a:r>
          </a:p>
          <a:p>
            <a:pPr marL="365760" indent="-256032" algn="just" fontAlgn="auto">
              <a:spcAft>
                <a:spcPts val="0"/>
              </a:spcAft>
              <a:buFont typeface="Wingdings 3"/>
              <a:buNone/>
              <a:defRPr/>
            </a:pPr>
            <a:r>
              <a:rPr lang="pl-PL" dirty="0" smtClean="0"/>
              <a:t>    W statystykach Posterunku Policji w Sadkach też są informacje o postępowaniach i tak w 2005 było 6 postępowań o fizyczne i moralne znęcanie sie nad rodziną i 4 postępowania dotyczące gróźb w związku z nadużywaniem alkoholu. A w sumie założono 14 teczek dla sprawców przemocy w rodzinie.</a:t>
            </a:r>
          </a:p>
          <a:p>
            <a:pPr marL="365760" indent="-256032" algn="just" fontAlgn="auto">
              <a:spcAft>
                <a:spcPts val="0"/>
              </a:spcAft>
              <a:buFont typeface="Wingdings 3"/>
              <a:buNone/>
              <a:defRPr/>
            </a:pPr>
            <a:r>
              <a:rPr lang="pl-PL" dirty="0" smtClean="0"/>
              <a:t>    Problemy dotyczące nadużywania alkoholu, przemocy w rodzinie maja swoje odzwierciedlenie w interwencjach domowych, a później w postępowaniu  o fizyczne i psychiczne znęcanie się na rodziną. Sporządzane  są “Niebieski Karty”.  </a:t>
            </a:r>
          </a:p>
          <a:p>
            <a:pPr marL="365760" indent="-256032" algn="just" fontAlgn="auto">
              <a:spcAft>
                <a:spcPts val="0"/>
              </a:spcAft>
              <a:buFont typeface="Wingdings 3"/>
              <a:buNone/>
              <a:defRPr/>
            </a:pPr>
            <a:r>
              <a:rPr lang="pl-PL" dirty="0" smtClean="0"/>
              <a:t> 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None/>
              <a:defRPr/>
            </a:pPr>
            <a:endParaRPr lang="pl-PL" dirty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00034" y="1000108"/>
            <a:ext cx="8229600" cy="642942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pl-PL" sz="1800" dirty="0" smtClean="0">
                <a:solidFill>
                  <a:schemeClr val="bg1">
                    <a:lumMod val="50000"/>
                  </a:schemeClr>
                </a:solidFill>
              </a:rPr>
              <a:t> Przemoc</a:t>
            </a:r>
            <a:endParaRPr lang="pl-PL" sz="18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6019" name="Picture 3" descr="K:\loga do zmniejszenia\herb gminy_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43375" y="214313"/>
            <a:ext cx="785813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6020" name="Picture 7" descr="K:\loga do zmniejszenia\KAPITAL_LUDZKI_POZ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3" y="0"/>
            <a:ext cx="2205037" cy="107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6021" name="Picture 9" descr="http://www.pupjastrzebie.com/projekty_promocja/UE+EFS_L-mono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57938" y="0"/>
            <a:ext cx="2786062" cy="1027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6022" name="Symbol zastępczy numeru slajdu 7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9771691-5FC0-4BF5-A9C9-4240268AF706}" type="slidenum">
              <a:rPr lang="pl-PL"/>
              <a:pPr fontAlgn="base">
                <a:spcBef>
                  <a:spcPct val="0"/>
                </a:spcBef>
                <a:spcAft>
                  <a:spcPct val="0"/>
                </a:spcAft>
              </a:pPr>
              <a:t>63</a:t>
            </a:fld>
            <a:endParaRPr lang="pl-PL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Symbol zastępczy zawartości 2"/>
          <p:cNvSpPr>
            <a:spLocks noGrp="1"/>
          </p:cNvSpPr>
          <p:nvPr>
            <p:ph idx="1"/>
          </p:nvPr>
        </p:nvSpPr>
        <p:spPr>
          <a:xfrm>
            <a:off x="428625" y="2071688"/>
            <a:ext cx="8229600" cy="2428875"/>
          </a:xfrm>
        </p:spPr>
        <p:txBody>
          <a:bodyPr/>
          <a:lstStyle/>
          <a:p>
            <a:pPr>
              <a:buFont typeface="Wingdings 3" pitchFamily="18" charset="2"/>
              <a:buNone/>
            </a:pPr>
            <a:r>
              <a:rPr lang="pl-PL" sz="1800" smtClean="0"/>
              <a:t>Ośrodek  podejmuje  następujące  działania:</a:t>
            </a:r>
          </a:p>
          <a:p>
            <a:r>
              <a:rPr lang="pl-PL" sz="1800" smtClean="0"/>
              <a:t> utworzenie Punktu Interwencji Kryzysowej  w  2005, zatrudnienie w nim psychologa i specjalistę   do spraw przemocy, organizowanie pogadanek  w szkole  dla  rodziców  i  uczniów  i  w Świetlicy Profilaktyczno-Wychowawczej  w Kraczkach. </a:t>
            </a:r>
          </a:p>
          <a:p>
            <a:endParaRPr lang="pl-PL" sz="1800" smtClean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28596" y="1214422"/>
            <a:ext cx="8229600" cy="642942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pl-PL" sz="1800" dirty="0" smtClean="0">
                <a:solidFill>
                  <a:schemeClr val="bg1">
                    <a:lumMod val="50000"/>
                  </a:schemeClr>
                </a:solidFill>
              </a:rPr>
              <a:t>Przemoc</a:t>
            </a:r>
            <a:r>
              <a:rPr lang="pl-PL" sz="1800" dirty="0" smtClean="0"/>
              <a:t>   </a:t>
            </a:r>
            <a:r>
              <a:rPr lang="pl-PL" sz="1800" dirty="0" err="1" smtClean="0"/>
              <a:t>cd</a:t>
            </a:r>
            <a:endParaRPr lang="pl-PL" sz="1800" dirty="0"/>
          </a:p>
        </p:txBody>
      </p:sp>
      <p:pic>
        <p:nvPicPr>
          <p:cNvPr id="87043" name="Picture 3" descr="K:\loga do zmniejszenia\herb gminy_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43375" y="214313"/>
            <a:ext cx="785813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7044" name="Picture 7" descr="K:\loga do zmniejszenia\KAPITAL_LUDZKI_POZ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3" y="0"/>
            <a:ext cx="2205037" cy="107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7045" name="Picture 9" descr="http://www.pupjastrzebie.com/projekty_promocja/UE+EFS_L-mono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57938" y="0"/>
            <a:ext cx="2786062" cy="1027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7046" name="Symbol zastępczy numeru slajdu 9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CA2D0EA-B5F7-4A7F-85D6-C424B37E7E5B}" type="slidenum">
              <a:rPr lang="pl-PL"/>
              <a:pPr fontAlgn="base">
                <a:spcBef>
                  <a:spcPct val="0"/>
                </a:spcBef>
                <a:spcAft>
                  <a:spcPct val="0"/>
                </a:spcAft>
              </a:pPr>
              <a:t>64</a:t>
            </a:fld>
            <a:endParaRPr lang="pl-PL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428625" y="2143125"/>
            <a:ext cx="8229600" cy="3500438"/>
          </a:xfrm>
        </p:spPr>
        <p:txBody>
          <a:bodyPr>
            <a:normAutofit fontScale="92500" lnSpcReduction="10000"/>
          </a:bodyPr>
          <a:lstStyle/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sz="1400" dirty="0" smtClean="0"/>
              <a:t>Świadczenia rodzinne przyznawane są na warunkach określonych w ustawie z dnia 28 listopada 2003 r. o świadczeniach rodzinnych (Dz. U. z 2006 r. Nr 139, poz. 992, z </a:t>
            </a:r>
            <a:r>
              <a:rPr lang="pl-PL" sz="1400" dirty="0" err="1" smtClean="0"/>
              <a:t>późn</a:t>
            </a:r>
            <a:r>
              <a:rPr lang="pl-PL" sz="1400" dirty="0" smtClean="0"/>
              <a:t>. zm.).</a:t>
            </a:r>
            <a:br>
              <a:rPr lang="pl-PL" sz="1400" dirty="0" smtClean="0"/>
            </a:br>
            <a:r>
              <a:rPr lang="pl-PL" sz="1400" dirty="0" smtClean="0"/>
              <a:t>Świadczeniami rodzinnymi są:</a:t>
            </a:r>
            <a:br>
              <a:rPr lang="pl-PL" sz="1400" dirty="0" smtClean="0"/>
            </a:br>
            <a:r>
              <a:rPr lang="pl-PL" sz="1400" dirty="0" smtClean="0"/>
              <a:t>1) </a:t>
            </a:r>
            <a:r>
              <a:rPr lang="pl-PL" sz="1400" dirty="0" smtClean="0">
                <a:hlinkClick r:id="rId2"/>
              </a:rPr>
              <a:t>zasiłek rodzinny</a:t>
            </a:r>
            <a:r>
              <a:rPr lang="pl-PL" sz="1400" dirty="0" smtClean="0"/>
              <a:t> oraz dodatki do zasiłku rodzinnego;</a:t>
            </a:r>
            <a:br>
              <a:rPr lang="pl-PL" sz="1400" dirty="0" smtClean="0"/>
            </a:br>
            <a:r>
              <a:rPr lang="pl-PL" sz="1400" dirty="0" smtClean="0"/>
              <a:t>2) świadczenia opiekuńcze: </a:t>
            </a:r>
            <a:r>
              <a:rPr lang="pl-PL" sz="1400" dirty="0" smtClean="0">
                <a:hlinkClick r:id="rId3"/>
              </a:rPr>
              <a:t>zasiłek pielęgnacyjny</a:t>
            </a:r>
            <a:r>
              <a:rPr lang="pl-PL" sz="1400" dirty="0" smtClean="0"/>
              <a:t> i </a:t>
            </a:r>
            <a:r>
              <a:rPr lang="pl-PL" sz="1400" dirty="0" smtClean="0">
                <a:hlinkClick r:id="rId4"/>
              </a:rPr>
              <a:t>świadczenie pielęgnacyjne</a:t>
            </a:r>
            <a:r>
              <a:rPr lang="pl-PL" sz="1400" dirty="0" smtClean="0"/>
              <a:t>;</a:t>
            </a:r>
            <a:br>
              <a:rPr lang="pl-PL" sz="1400" dirty="0" smtClean="0"/>
            </a:br>
            <a:r>
              <a:rPr lang="pl-PL" sz="1400" dirty="0" smtClean="0"/>
              <a:t>3) </a:t>
            </a:r>
            <a:r>
              <a:rPr lang="pl-PL" sz="1400" dirty="0" smtClean="0">
                <a:hlinkClick r:id="rId5"/>
              </a:rPr>
              <a:t>jednorazowa zapomoga z tytułu urodzenia się dziecka</a:t>
            </a:r>
            <a:r>
              <a:rPr lang="pl-PL" sz="1400" dirty="0" smtClean="0"/>
              <a:t>.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sz="1400" dirty="0" smtClean="0"/>
              <a:t>Próg  dochodowy to  504 zł ,  dla osób niepełnosprawnych 583 zł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sz="1400" dirty="0" smtClean="0"/>
              <a:t>Od 1 listopada  podwyższa się wysokość zasiłków rodzinnych :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None/>
              <a:defRPr/>
            </a:pPr>
            <a:r>
              <a:rPr lang="pl-PL" sz="1400" dirty="0" smtClean="0"/>
              <a:t>     - </a:t>
            </a:r>
            <a:r>
              <a:rPr lang="pl-PL" sz="1400" b="1" dirty="0" smtClean="0"/>
              <a:t>68 z</a:t>
            </a:r>
            <a:r>
              <a:rPr lang="pl-PL" sz="1400" dirty="0" smtClean="0"/>
              <a:t>ł na dziecko w wieku do ukończenia 5 lat, </a:t>
            </a:r>
            <a:br>
              <a:rPr lang="pl-PL" sz="1400" dirty="0" smtClean="0"/>
            </a:br>
            <a:r>
              <a:rPr lang="pl-PL" sz="1400" dirty="0" smtClean="0"/>
              <a:t>- </a:t>
            </a:r>
            <a:r>
              <a:rPr lang="pl-PL" sz="1400" b="1" dirty="0" smtClean="0"/>
              <a:t>91 zł</a:t>
            </a:r>
            <a:r>
              <a:rPr lang="pl-PL" sz="1400" dirty="0" smtClean="0"/>
              <a:t> na dziecko w wieku powyżej 5 roku życia do ukończenia 18 lat, </a:t>
            </a:r>
            <a:br>
              <a:rPr lang="pl-PL" sz="1400" dirty="0" smtClean="0"/>
            </a:br>
            <a:r>
              <a:rPr lang="pl-PL" sz="1400" dirty="0" smtClean="0"/>
              <a:t>- </a:t>
            </a:r>
            <a:r>
              <a:rPr lang="pl-PL" sz="1400" b="1" dirty="0" smtClean="0"/>
              <a:t>98 z</a:t>
            </a:r>
            <a:r>
              <a:rPr lang="pl-PL" sz="1400" dirty="0" smtClean="0"/>
              <a:t>ł na dziecko powyżej 18 roku życia do ukończenia 24 lat. </a:t>
            </a:r>
            <a:br>
              <a:rPr lang="pl-PL" sz="1400" dirty="0" smtClean="0"/>
            </a:br>
            <a:r>
              <a:rPr lang="pl-PL" sz="1400" dirty="0" smtClean="0"/>
              <a:t> -podwyższa się  kwotę świadczenia pielęgnacyjnego do wysokości </a:t>
            </a:r>
            <a:r>
              <a:rPr lang="pl-PL" sz="1400" b="1" dirty="0" smtClean="0"/>
              <a:t>520 zł </a:t>
            </a:r>
            <a:r>
              <a:rPr lang="pl-PL" sz="1400" dirty="0" smtClean="0"/>
              <a:t>miesięcznie.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sz="1400" dirty="0" smtClean="0"/>
              <a:t>      </a:t>
            </a:r>
            <a:r>
              <a:rPr lang="pl-PL" sz="1400" b="1" dirty="0" smtClean="0"/>
              <a:t>Dochodu z pracy w indywidualnych gospodarstwach rolnych z 1 ha przeliczeniowego w 2008 roku wyniósł 2056 zł</a:t>
            </a:r>
            <a:r>
              <a:rPr lang="pl-PL" sz="1400" dirty="0" smtClean="0"/>
              <a:t>, tj. </a:t>
            </a:r>
            <a:r>
              <a:rPr lang="pl-PL" sz="1400" b="1" dirty="0" smtClean="0"/>
              <a:t>171,33 zł miesięcznie</a:t>
            </a:r>
            <a:r>
              <a:rPr lang="pl-PL" sz="1400" dirty="0" smtClean="0"/>
              <a:t>.</a:t>
            </a:r>
            <a:endParaRPr lang="pl-PL" sz="1400" b="1" dirty="0" smtClean="0"/>
          </a:p>
          <a:p>
            <a:pPr marL="365760" indent="-256032" fontAlgn="auto">
              <a:spcAft>
                <a:spcPts val="0"/>
              </a:spcAft>
              <a:buFont typeface="Wingdings 3"/>
              <a:buNone/>
              <a:defRPr/>
            </a:pPr>
            <a:r>
              <a:rPr lang="pl-PL" sz="1400" dirty="0" smtClean="0"/>
              <a:t/>
            </a:r>
            <a:br>
              <a:rPr lang="pl-PL" sz="1400" dirty="0" smtClean="0"/>
            </a:br>
            <a:endParaRPr lang="pl-PL" sz="1400" dirty="0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571472" y="1500174"/>
            <a:ext cx="8086724" cy="642942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pl-PL" sz="1800" dirty="0" smtClean="0"/>
              <a:t>System świadczeń rodzinnych</a:t>
            </a:r>
            <a:br>
              <a:rPr lang="pl-PL" sz="1800" dirty="0" smtClean="0"/>
            </a:br>
            <a:endParaRPr lang="pl-PL" sz="1800" dirty="0"/>
          </a:p>
        </p:txBody>
      </p:sp>
      <p:pic>
        <p:nvPicPr>
          <p:cNvPr id="88067" name="Picture 3" descr="K:\loga do zmniejszenia\herb gminy_2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143375" y="214313"/>
            <a:ext cx="785813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8068" name="Picture 7" descr="K:\loga do zmniejszenia\KAPITAL_LUDZKI_POZ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14313" y="0"/>
            <a:ext cx="2205037" cy="107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8069" name="Picture 9" descr="http://www.pupjastrzebie.com/projekty_promocja/UE+EFS_L-mono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357938" y="0"/>
            <a:ext cx="2786062" cy="1027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8070" name="Symbol zastępczy numeru slajdu 7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36E89C9-F7EB-42B0-9753-D7CAFD6221B8}" type="slidenum">
              <a:rPr lang="pl-PL"/>
              <a:pPr fontAlgn="base">
                <a:spcBef>
                  <a:spcPct val="0"/>
                </a:spcBef>
                <a:spcAft>
                  <a:spcPct val="0"/>
                </a:spcAft>
              </a:pPr>
              <a:t>65</a:t>
            </a:fld>
            <a:endParaRPr lang="pl-PL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914400" y="1571625"/>
            <a:ext cx="8229600" cy="4071938"/>
          </a:xfrm>
        </p:spPr>
        <p:txBody>
          <a:bodyPr>
            <a:normAutofit fontScale="25000" lnSpcReduction="20000"/>
          </a:bodyPr>
          <a:lstStyle/>
          <a:p>
            <a:pPr marL="365760" indent="-256032" fontAlgn="auto">
              <a:spcAft>
                <a:spcPts val="0"/>
              </a:spcAft>
              <a:buFont typeface="Wingdings 3"/>
              <a:buNone/>
              <a:defRPr/>
            </a:pPr>
            <a:endParaRPr lang="pl-PL" sz="4400" dirty="0" smtClean="0"/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pl-PL" sz="4400" dirty="0" smtClean="0"/>
              <a:t>Świadczenia z funduszu alimentacyjnego przysługują w wysokości bieżąco ustalonych alimentów, jednakże </a:t>
            </a:r>
            <a:r>
              <a:rPr lang="pl-PL" sz="4400" b="1" dirty="0" smtClean="0"/>
              <a:t>nie wyższej niż 500 zł miesięcznie</a:t>
            </a:r>
            <a:r>
              <a:rPr lang="pl-PL" sz="4400" dirty="0" smtClean="0"/>
              <a:t>.</a:t>
            </a:r>
            <a:br>
              <a:rPr lang="pl-PL" sz="4400" dirty="0" smtClean="0"/>
            </a:br>
            <a:r>
              <a:rPr lang="pl-PL" sz="4400" dirty="0" smtClean="0"/>
              <a:t/>
            </a:r>
            <a:br>
              <a:rPr lang="pl-PL" sz="4400" dirty="0" smtClean="0"/>
            </a:br>
            <a:r>
              <a:rPr lang="pl-PL" sz="4400" dirty="0" smtClean="0"/>
              <a:t>Przyznanie prawa do świadczenia z funduszu alimentacyjnego uzależnione jest od spełnienia </a:t>
            </a:r>
            <a:r>
              <a:rPr lang="pl-PL" sz="4400" dirty="0" smtClean="0">
                <a:hlinkClick r:id="rId2"/>
              </a:rPr>
              <a:t>kryterium dochodowego</a:t>
            </a:r>
            <a:r>
              <a:rPr lang="pl-PL" sz="4400" dirty="0" smtClean="0"/>
              <a:t>. Świadczenia te przysługują, jeżeli dochód rodziny w przeliczeniu na osobę w rodzinie nie przekracza kwoty </a:t>
            </a:r>
            <a:r>
              <a:rPr lang="pl-PL" sz="4400" b="1" dirty="0" smtClean="0"/>
              <a:t>725 zł</a:t>
            </a:r>
            <a:r>
              <a:rPr lang="pl-PL" sz="4400" dirty="0" smtClean="0"/>
              <a:t>.</a:t>
            </a:r>
            <a:br>
              <a:rPr lang="pl-PL" sz="4400" dirty="0" smtClean="0"/>
            </a:br>
            <a:r>
              <a:rPr lang="pl-PL" sz="4400" dirty="0" smtClean="0"/>
              <a:t/>
            </a:r>
            <a:br>
              <a:rPr lang="pl-PL" sz="4400" dirty="0" smtClean="0"/>
            </a:br>
            <a:r>
              <a:rPr lang="pl-PL" sz="4400" dirty="0" smtClean="0"/>
              <a:t>Do świadczenia z funduszu alimentacyjnego ma prawo osoba uprawniona do alimentów od rodzica na podstawie tytułu wykonawczego pochodzącego lub zatwierdzonego przez sąd, jeżeli egzekucja okazała się bezskuteczna.</a:t>
            </a:r>
            <a:br>
              <a:rPr lang="pl-PL" sz="4400" dirty="0" smtClean="0"/>
            </a:br>
            <a:r>
              <a:rPr lang="pl-PL" sz="4400" dirty="0" smtClean="0"/>
              <a:t/>
            </a:r>
            <a:br>
              <a:rPr lang="pl-PL" sz="4400" dirty="0" smtClean="0"/>
            </a:br>
            <a:r>
              <a:rPr lang="pl-PL" sz="4400" b="1" dirty="0" smtClean="0"/>
              <a:t>Bezskuteczność egzekucji w rozumieniu ww. ustawy oznacza egzekucję, w wyniku której w okresie ostatnich dwóch miesięcy nie wyegzekwowano pełnej należności z tytułu zaległych i bieżących zobowiązań alimentacyjnych.</a:t>
            </a:r>
            <a:br>
              <a:rPr lang="pl-PL" sz="4400" b="1" dirty="0" smtClean="0"/>
            </a:br>
            <a:r>
              <a:rPr lang="pl-PL" sz="4400" b="1" dirty="0" smtClean="0"/>
              <a:t/>
            </a:r>
            <a:br>
              <a:rPr lang="pl-PL" sz="4400" b="1" dirty="0" smtClean="0"/>
            </a:br>
            <a:r>
              <a:rPr lang="pl-PL" sz="4400" b="1" dirty="0" smtClean="0"/>
              <a:t>Świadczenia z funduszu alimentacyjnego przysługują osobie uprawnionej do ukończenia przez nią 18 roku życia albo w przypadku gdy uczy się w szkole lub szkole wyższej do ukończenia przez nią 25 roku życia, albo w przypadku posiadania orzeczenia o znacznym stopniu niepełnosprawności - bezterminowo.</a:t>
            </a:r>
            <a:br>
              <a:rPr lang="pl-PL" sz="4400" b="1" dirty="0" smtClean="0"/>
            </a:br>
            <a:r>
              <a:rPr lang="pl-PL" sz="4400" b="1" dirty="0" smtClean="0"/>
              <a:t/>
            </a:r>
            <a:br>
              <a:rPr lang="pl-PL" sz="4400" b="1" dirty="0" smtClean="0"/>
            </a:br>
            <a:r>
              <a:rPr lang="pl-PL" sz="4400" dirty="0" smtClean="0"/>
              <a:t>Zmiany w wysokości świadczeń z funduszu alimentacyjnego na skutek zmiany wysokości zasądzonych alimentów dokonuje się po wpływie tytułu wykonawczego do komornika sądowego prowadzącego postępowanie egzekucyjne od miesiąca, w którym nastąpiła zmiana wysokości zasądzonych alimentów.</a:t>
            </a:r>
            <a:br>
              <a:rPr lang="pl-PL" sz="4400" dirty="0" smtClean="0"/>
            </a:br>
            <a:r>
              <a:rPr lang="pl-PL" sz="4400" dirty="0" smtClean="0"/>
              <a:t/>
            </a:r>
            <a:br>
              <a:rPr lang="pl-PL" sz="4400" dirty="0" smtClean="0"/>
            </a:br>
            <a:r>
              <a:rPr lang="pl-PL" sz="4400" b="1" dirty="0" smtClean="0"/>
              <a:t>Świadczenia z funduszu alimentacyjnego nie przysługują, jeżeli osoba uprawniona:</a:t>
            </a:r>
            <a:br>
              <a:rPr lang="pl-PL" sz="4400" b="1" dirty="0" smtClean="0"/>
            </a:br>
            <a:r>
              <a:rPr lang="pl-PL" sz="4400" dirty="0" smtClean="0"/>
              <a:t>1) została umieszczona w instytucji zapewniającej całodobowe utrzymanie albo </a:t>
            </a:r>
            <a:br>
              <a:rPr lang="pl-PL" sz="4400" dirty="0" smtClean="0"/>
            </a:br>
            <a:r>
              <a:rPr lang="pl-PL" sz="4400" dirty="0" smtClean="0"/>
              <a:t>w rodzinie zastępczej;</a:t>
            </a:r>
            <a:br>
              <a:rPr lang="pl-PL" sz="4400" dirty="0" smtClean="0"/>
            </a:br>
            <a:r>
              <a:rPr lang="pl-PL" sz="4400" dirty="0" smtClean="0"/>
              <a:t>2) jest pełnoletnia i posiada własne dziecko;</a:t>
            </a:r>
            <a:br>
              <a:rPr lang="pl-PL" sz="4400" dirty="0" smtClean="0"/>
            </a:br>
            <a:r>
              <a:rPr lang="pl-PL" sz="4400" dirty="0" smtClean="0"/>
              <a:t>3) zawarła związek małżeński.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endParaRPr lang="pl-PL" sz="4400" dirty="0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500034" y="1071546"/>
            <a:ext cx="8229600" cy="428628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pl-PL" sz="1800" dirty="0" smtClean="0"/>
              <a:t>Fundusz alimentacyjny</a:t>
            </a:r>
            <a:endParaRPr lang="pl-PL" sz="1800" dirty="0"/>
          </a:p>
        </p:txBody>
      </p:sp>
      <p:pic>
        <p:nvPicPr>
          <p:cNvPr id="89091" name="Picture 3" descr="K:\loga do zmniejszenia\herb gminy_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6250" y="214313"/>
            <a:ext cx="714375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9092" name="Picture 7" descr="K:\loga do zmniejszenia\KAPITAL_LUDZKI_POZ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313" y="0"/>
            <a:ext cx="2205037" cy="107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9093" name="Picture 9" descr="http://www.pupjastrzebie.com/projekty_promocja/UE+EFS_L-mono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57938" y="0"/>
            <a:ext cx="2786062" cy="1027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9094" name="Symbol zastępczy numeru slajdu 9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6EE41DA-089D-4C47-871E-609D63572301}" type="slidenum">
              <a:rPr lang="pl-PL"/>
              <a:pPr fontAlgn="base">
                <a:spcBef>
                  <a:spcPct val="0"/>
                </a:spcBef>
                <a:spcAft>
                  <a:spcPct val="0"/>
                </a:spcAft>
              </a:pPr>
              <a:t>66</a:t>
            </a:fld>
            <a:endParaRPr lang="pl-PL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481138"/>
            <a:ext cx="8229600" cy="4162425"/>
          </a:xfrm>
        </p:spPr>
        <p:txBody>
          <a:bodyPr>
            <a:normAutofit/>
          </a:bodyPr>
          <a:lstStyle/>
          <a:p>
            <a:pPr marL="365760" indent="-256032" fontAlgn="auto">
              <a:spcAft>
                <a:spcPts val="0"/>
              </a:spcAft>
              <a:buFont typeface="Wingdings 3"/>
              <a:buNone/>
              <a:defRPr/>
            </a:pPr>
            <a:r>
              <a:rPr lang="pl-PL" sz="1200" dirty="0" smtClean="0">
                <a:latin typeface="Bauhaus 93" pitchFamily="82" charset="0"/>
              </a:rPr>
              <a:t>                                                          </a:t>
            </a:r>
            <a:endParaRPr lang="pl-PL" sz="1400" b="1" dirty="0" smtClean="0">
              <a:latin typeface="+mj-lt"/>
            </a:endParaRPr>
          </a:p>
          <a:p>
            <a:pPr marL="365760" indent="-256032" fontAlgn="auto">
              <a:spcAft>
                <a:spcPts val="0"/>
              </a:spcAft>
              <a:buFont typeface="Wingdings 3"/>
              <a:buNone/>
              <a:defRPr/>
            </a:pPr>
            <a:r>
              <a:rPr lang="pl-PL" sz="1600" b="1" dirty="0" smtClean="0">
                <a:latin typeface="+mj-lt"/>
              </a:rPr>
              <a:t>Gminny  Ośrodek Pomocy  Społecznej 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None/>
              <a:defRPr/>
            </a:pPr>
            <a:r>
              <a:rPr lang="pl-PL" sz="1600" b="1" dirty="0" smtClean="0">
                <a:latin typeface="+mj-lt"/>
              </a:rPr>
              <a:t>Ul. Wyzwolenia 37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None/>
              <a:defRPr/>
            </a:pPr>
            <a:r>
              <a:rPr lang="pl-PL" sz="1600" b="1" dirty="0" smtClean="0">
                <a:latin typeface="+mj-lt"/>
              </a:rPr>
              <a:t>Tel/</a:t>
            </a:r>
            <a:r>
              <a:rPr lang="pl-PL" sz="1600" b="1" dirty="0" err="1" smtClean="0">
                <a:latin typeface="+mj-lt"/>
              </a:rPr>
              <a:t>fax</a:t>
            </a:r>
            <a:r>
              <a:rPr lang="pl-PL" sz="1600" b="1" dirty="0" smtClean="0">
                <a:latin typeface="+mj-lt"/>
              </a:rPr>
              <a:t>  052-385-90-55 /  0523850893 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None/>
              <a:defRPr/>
            </a:pPr>
            <a:r>
              <a:rPr lang="pl-PL" sz="1600" b="1" dirty="0" smtClean="0">
                <a:latin typeface="+mj-lt"/>
              </a:rPr>
              <a:t>Kierownik  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None/>
              <a:defRPr/>
            </a:pPr>
            <a:r>
              <a:rPr lang="pl-PL" sz="1400" dirty="0" smtClean="0">
                <a:latin typeface="+mj-lt"/>
              </a:rPr>
              <a:t>Alicja  Matejczyk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None/>
              <a:defRPr/>
            </a:pPr>
            <a:r>
              <a:rPr lang="pl-PL" sz="1600" b="1" dirty="0" smtClean="0">
                <a:latin typeface="+mj-lt"/>
              </a:rPr>
              <a:t>Pracownicy  socjalni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None/>
              <a:defRPr/>
            </a:pPr>
            <a:r>
              <a:rPr lang="pl-PL" sz="1400" dirty="0" smtClean="0">
                <a:latin typeface="+mj-lt"/>
              </a:rPr>
              <a:t>Joanna Lipińska 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None/>
              <a:defRPr/>
            </a:pPr>
            <a:r>
              <a:rPr lang="pl-PL" sz="1400" dirty="0" smtClean="0">
                <a:latin typeface="+mj-lt"/>
              </a:rPr>
              <a:t>Hanna  </a:t>
            </a:r>
            <a:r>
              <a:rPr lang="pl-PL" sz="1400" dirty="0" err="1" smtClean="0">
                <a:latin typeface="+mj-lt"/>
              </a:rPr>
              <a:t>Lipińska-Iciek</a:t>
            </a:r>
            <a:r>
              <a:rPr lang="pl-PL" sz="1400" dirty="0" smtClean="0">
                <a:latin typeface="+mj-lt"/>
              </a:rPr>
              <a:t> 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None/>
              <a:defRPr/>
            </a:pPr>
            <a:r>
              <a:rPr lang="pl-PL" sz="1400" dirty="0" smtClean="0">
                <a:latin typeface="+mj-lt"/>
              </a:rPr>
              <a:t>Beata  </a:t>
            </a:r>
            <a:r>
              <a:rPr lang="pl-PL" sz="1400" dirty="0" err="1" smtClean="0">
                <a:latin typeface="+mj-lt"/>
              </a:rPr>
              <a:t>Łeszyk</a:t>
            </a:r>
            <a:r>
              <a:rPr lang="pl-PL" sz="1400" dirty="0" smtClean="0">
                <a:latin typeface="+mj-lt"/>
              </a:rPr>
              <a:t> 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None/>
              <a:defRPr/>
            </a:pPr>
            <a:r>
              <a:rPr lang="pl-PL" sz="1400" dirty="0" smtClean="0">
                <a:latin typeface="+mj-lt"/>
              </a:rPr>
              <a:t>Katarzyna  Zioło 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None/>
              <a:defRPr/>
            </a:pPr>
            <a:r>
              <a:rPr lang="pl-PL" sz="1600" b="1" dirty="0" smtClean="0">
                <a:latin typeface="+mj-lt"/>
              </a:rPr>
              <a:t>Inspektorzy 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None/>
              <a:defRPr/>
            </a:pPr>
            <a:r>
              <a:rPr lang="pl-PL" sz="1400" dirty="0" smtClean="0">
                <a:latin typeface="+mj-lt"/>
              </a:rPr>
              <a:t>Magdalena  </a:t>
            </a:r>
            <a:r>
              <a:rPr lang="pl-PL" sz="1400" dirty="0" err="1" smtClean="0">
                <a:latin typeface="+mj-lt"/>
              </a:rPr>
              <a:t>Kominiak</a:t>
            </a:r>
            <a:r>
              <a:rPr lang="pl-PL" sz="1400" dirty="0" smtClean="0">
                <a:latin typeface="+mj-lt"/>
              </a:rPr>
              <a:t>  - świadczenia   rodzinne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None/>
              <a:defRPr/>
            </a:pPr>
            <a:r>
              <a:rPr lang="pl-PL" sz="1400" dirty="0" smtClean="0">
                <a:latin typeface="+mj-lt"/>
              </a:rPr>
              <a:t>Mariusz  Czyż              - fundusz  alimentacyjny   </a:t>
            </a:r>
            <a:endParaRPr lang="pl-PL" sz="1400" dirty="0">
              <a:latin typeface="+mj-lt"/>
            </a:endParaRPr>
          </a:p>
        </p:txBody>
      </p:sp>
      <p:sp>
        <p:nvSpPr>
          <p:cNvPr id="4" name="Tytuł 3"/>
          <p:cNvSpPr>
            <a:spLocks noGrp="1"/>
          </p:cNvSpPr>
          <p:nvPr>
            <p:ph type="title"/>
          </p:nvPr>
        </p:nvSpPr>
        <p:spPr>
          <a:xfrm>
            <a:off x="642910" y="1071546"/>
            <a:ext cx="8229600" cy="654032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pl-PL" dirty="0" smtClean="0"/>
              <a:t> </a:t>
            </a:r>
            <a:endParaRPr lang="pl-PL" sz="2000" dirty="0"/>
          </a:p>
        </p:txBody>
      </p:sp>
      <p:pic>
        <p:nvPicPr>
          <p:cNvPr id="90115" name="Picture 3" descr="K:\loga do zmniejszenia\herb gminy_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43375" y="214313"/>
            <a:ext cx="785813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0116" name="Picture 7" descr="K:\loga do zmniejszenia\KAPITAL_LUDZKI_POZ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3" y="0"/>
            <a:ext cx="2205037" cy="107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0117" name="Picture 9" descr="http://www.pupjastrzebie.com/projekty_promocja/UE+EFS_L-mono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57938" y="0"/>
            <a:ext cx="2786062" cy="1027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0118" name="Symbol zastępczy numeru slajdu 7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BDC76E1-250B-4045-85F2-95F1DF21A27F}" type="slidenum">
              <a:rPr lang="pl-PL"/>
              <a:pPr fontAlgn="base">
                <a:spcBef>
                  <a:spcPct val="0"/>
                </a:spcBef>
                <a:spcAft>
                  <a:spcPct val="0"/>
                </a:spcAft>
              </a:pPr>
              <a:t>67</a:t>
            </a:fld>
            <a:endParaRPr lang="pl-PL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7" name="Symbol zastępczy zawartości 1"/>
          <p:cNvSpPr>
            <a:spLocks noGrp="1"/>
          </p:cNvSpPr>
          <p:nvPr>
            <p:ph idx="1"/>
          </p:nvPr>
        </p:nvSpPr>
        <p:spPr>
          <a:xfrm>
            <a:off x="785813" y="2214563"/>
            <a:ext cx="7900987" cy="2643187"/>
          </a:xfrm>
        </p:spPr>
        <p:txBody>
          <a:bodyPr/>
          <a:lstStyle/>
          <a:p>
            <a:pPr>
              <a:buFont typeface="Wingdings 3" pitchFamily="18" charset="2"/>
              <a:buNone/>
            </a:pPr>
            <a:endParaRPr lang="pl-PL" smtClean="0"/>
          </a:p>
          <a:p>
            <a:r>
              <a:rPr lang="pl-PL" sz="1600" smtClean="0"/>
              <a:t>Psycholog  Krystyna Wegner –Kowalska  (przyjmuje w  każdy  drugi i  przedostatni  czwartek   miesiąca)</a:t>
            </a:r>
          </a:p>
          <a:p>
            <a:pPr>
              <a:buFont typeface="Wingdings 3" pitchFamily="18" charset="2"/>
              <a:buNone/>
            </a:pPr>
            <a:r>
              <a:rPr lang="pl-PL" sz="1600" smtClean="0"/>
              <a:t>  </a:t>
            </a:r>
          </a:p>
          <a:p>
            <a:r>
              <a:rPr lang="pl-PL" sz="1600" smtClean="0"/>
              <a:t>Punkt konsultacyjny dla osób uzależnionych i ich rodzin  Jan  Wybrański </a:t>
            </a:r>
          </a:p>
          <a:p>
            <a:r>
              <a:rPr lang="pl-PL" sz="1600" smtClean="0"/>
              <a:t>( w każdy  czwartek od 15.00 do 17.00 )</a:t>
            </a:r>
          </a:p>
          <a:p>
            <a:pPr>
              <a:buFont typeface="Wingdings 3" pitchFamily="18" charset="2"/>
              <a:buNone/>
            </a:pPr>
            <a:endParaRPr lang="pl-PL" sz="1600" smtClean="0"/>
          </a:p>
          <a:p>
            <a:r>
              <a:rPr lang="pl-PL" sz="1600" smtClean="0"/>
              <a:t>Kuratorzy  sądowi (  od 2010 r. )</a:t>
            </a:r>
          </a:p>
        </p:txBody>
      </p:sp>
      <p:sp>
        <p:nvSpPr>
          <p:cNvPr id="91138" name="Symbol zastępczy numeru slajdu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8238FC5-988C-4F33-81B1-0CFDD2F9E7C4}" type="slidenum">
              <a:rPr lang="pl-PL"/>
              <a:pPr fontAlgn="base">
                <a:spcBef>
                  <a:spcPct val="0"/>
                </a:spcBef>
                <a:spcAft>
                  <a:spcPct val="0"/>
                </a:spcAft>
              </a:pPr>
              <a:t>68</a:t>
            </a:fld>
            <a:endParaRPr lang="pl-PL"/>
          </a:p>
        </p:txBody>
      </p:sp>
      <p:sp>
        <p:nvSpPr>
          <p:cNvPr id="4" name="Tytuł 3"/>
          <p:cNvSpPr>
            <a:spLocks noGrp="1"/>
          </p:cNvSpPr>
          <p:nvPr>
            <p:ph type="title"/>
          </p:nvPr>
        </p:nvSpPr>
        <p:spPr>
          <a:xfrm>
            <a:off x="500034" y="1500174"/>
            <a:ext cx="8229600" cy="928686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pl-PL" dirty="0" smtClean="0"/>
              <a:t>Punkt  Interwencji  Kryzysowej </a:t>
            </a:r>
            <a:br>
              <a:rPr lang="pl-PL" dirty="0" smtClean="0"/>
            </a:br>
            <a:endParaRPr lang="pl-PL" dirty="0"/>
          </a:p>
        </p:txBody>
      </p:sp>
      <p:pic>
        <p:nvPicPr>
          <p:cNvPr id="91140" name="Picture 3" descr="K:\loga do zmniejszenia\herb gminy_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43375" y="214313"/>
            <a:ext cx="785813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1141" name="Picture 7" descr="K:\loga do zmniejszenia\KAPITAL_LUDZKI_POZ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3" y="0"/>
            <a:ext cx="2205037" cy="107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1142" name="Picture 9" descr="http://www.pupjastrzebie.com/projekty_promocja/UE+EFS_L-mono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57938" y="0"/>
            <a:ext cx="2786062" cy="1027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ol">
  <a:themeElements>
    <a:clrScheme name="Hol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Hol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Hol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Hol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2.xml><?xml version="1.0" encoding="utf-8"?>
<a:themeOverride xmlns:a="http://schemas.openxmlformats.org/drawingml/2006/main">
  <a:clrScheme name="Hol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3.xml><?xml version="1.0" encoding="utf-8"?>
<a:themeOverride xmlns:a="http://schemas.openxmlformats.org/drawingml/2006/main">
  <a:clrScheme name="Hol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4.xml><?xml version="1.0" encoding="utf-8"?>
<a:themeOverride xmlns:a="http://schemas.openxmlformats.org/drawingml/2006/main">
  <a:clrScheme name="Hol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1212</TotalTime>
  <Words>3287</Words>
  <Application>Microsoft Office PowerPoint</Application>
  <PresentationFormat>Pokaz na ekranie (4:3)</PresentationFormat>
  <Paragraphs>870</Paragraphs>
  <Slides>68</Slides>
  <Notes>4</Notes>
  <HiddenSlides>0</HiddenSlides>
  <MMClips>0</MMClips>
  <ScaleCrop>false</ScaleCrop>
  <HeadingPairs>
    <vt:vector size="6" baseType="variant">
      <vt:variant>
        <vt:lpstr>Motyw</vt:lpstr>
      </vt:variant>
      <vt:variant>
        <vt:i4>1</vt:i4>
      </vt:variant>
      <vt:variant>
        <vt:lpstr>Osadzone serwery OLE</vt:lpstr>
      </vt:variant>
      <vt:variant>
        <vt:i4>0</vt:i4>
      </vt:variant>
      <vt:variant>
        <vt:lpstr>Tytuły slajdów</vt:lpstr>
      </vt:variant>
      <vt:variant>
        <vt:i4>68</vt:i4>
      </vt:variant>
    </vt:vector>
  </HeadingPairs>
  <TitlesOfParts>
    <vt:vector size="69" baseType="lpstr">
      <vt:lpstr>Hol</vt:lpstr>
      <vt:lpstr> PROBLEMY SPOŁECZNE  W  GMINIE  SADKI</vt:lpstr>
      <vt:lpstr>Problemy  społeczne</vt:lpstr>
      <vt:lpstr>Mechanizmów  powstawania problemów społecznych ( kwestii społecznych), szukać należy w funkcjonowaniu społeczeństwa:</vt:lpstr>
      <vt:lpstr>Rola państwa w zakresie  polityki społecznej jest następująca:</vt:lpstr>
      <vt:lpstr>Podstawy prawne w zakresie planowania polityki społecznej w Unii Europejskiej</vt:lpstr>
      <vt:lpstr>Prezentacja programu PowerPoint</vt:lpstr>
      <vt:lpstr>Strategia rozwiązywania problemów społecznych w gminie  Sadki </vt:lpstr>
      <vt:lpstr>Uzasadnienie  dla  Strategii</vt:lpstr>
      <vt:lpstr>Najważniejsze wartości , które są podstawą  strategii to :</vt:lpstr>
      <vt:lpstr>Znaczenie  strategii</vt:lpstr>
      <vt:lpstr>Analiza sytuacji gospodarczo-społecznej w gminie  Sadki</vt:lpstr>
      <vt:lpstr>   Demografia  gminy     </vt:lpstr>
      <vt:lpstr>Próg demograficznej  starości społeczeństwa</vt:lpstr>
      <vt:lpstr>Etapy starzenia się  społeczeństwa  </vt:lpstr>
      <vt:lpstr>Rynek pracy</vt:lpstr>
      <vt:lpstr>Stopa  bezrobocia </vt:lpstr>
      <vt:lpstr>Działalność   gospodarcza</vt:lpstr>
      <vt:lpstr>Rolnictwo</vt:lpstr>
      <vt:lpstr>Rolnictwo  cd</vt:lpstr>
      <vt:lpstr>Rolnictwo - powierzchnia  zasiewów (Źródło :Spis  powszechny  2002 r.)</vt:lpstr>
      <vt:lpstr>Gospodarka mieszkaniowa</vt:lpstr>
      <vt:lpstr> Edukacja, kultura, sport </vt:lpstr>
      <vt:lpstr>Infrastruktura</vt:lpstr>
      <vt:lpstr>Organizacje  pozarządowe i  inne</vt:lpstr>
      <vt:lpstr>Gminny Ośrodek Pomocy Społecznej</vt:lpstr>
      <vt:lpstr> Kadra  Gminnego Ośrodka Pomocy Społecznej </vt:lpstr>
      <vt:lpstr>Gminny  Ośrodek Pomocy  Społecznej </vt:lpstr>
      <vt:lpstr>Pomocy udziela się osobom i rodzinom w szczególności z powodu:</vt:lpstr>
      <vt:lpstr>Prezentacja programu PowerPoint</vt:lpstr>
      <vt:lpstr>   Kryterium  dochodowe </vt:lpstr>
      <vt:lpstr>Rodzaje  świadczeń z pomocy społecznej :</vt:lpstr>
      <vt:lpstr>   Pomoc  społeczna  cd</vt:lpstr>
      <vt:lpstr>Pomoc  społeczna </vt:lpstr>
      <vt:lpstr>Pomoc  społeczna </vt:lpstr>
      <vt:lpstr>Praca  socjalna </vt:lpstr>
      <vt:lpstr>Praca socjalna  cd</vt:lpstr>
      <vt:lpstr>Dane statystyczne GOPS </vt:lpstr>
      <vt:lpstr>Prezentacja programu PowerPoint</vt:lpstr>
      <vt:lpstr>Główne problemy  społeczne</vt:lpstr>
      <vt:lpstr>Strategia rozwiązywania problemów społecznych Analiza SWOT</vt:lpstr>
      <vt:lpstr>Analiza SWOT</vt:lpstr>
      <vt:lpstr>Analiza  SWOT </vt:lpstr>
      <vt:lpstr>Analiza  SWOT</vt:lpstr>
      <vt:lpstr>Misja </vt:lpstr>
      <vt:lpstr> Wizja</vt:lpstr>
      <vt:lpstr>        Cele Strategii Rozwiązywania             Problemów Społecznych</vt:lpstr>
      <vt:lpstr>  Rodziny i osoby dotknięte bezrobociem.                                                                                                       </vt:lpstr>
      <vt:lpstr>Bezradność w   sprawach  opiekuńczo-wychowawczych  i prowadzeniu gospodarstwa  domowego </vt:lpstr>
      <vt:lpstr>    Pomoc osobom niepełnosprawnym  </vt:lpstr>
      <vt:lpstr>  Działania na rzecz osób starszych i przewlekle chorych.   </vt:lpstr>
      <vt:lpstr> Osoby i rodziny dotknięte problemem alkoholowym</vt:lpstr>
      <vt:lpstr>        Rozwiązywanie problemów        społecznych w gminie Sadki </vt:lpstr>
      <vt:lpstr>Bezrobocie </vt:lpstr>
      <vt:lpstr>Bezradność  w  sprawach opiekuńczo-wychowawczych i  w  prowadzeniu  gospodarstwa  domowego </vt:lpstr>
      <vt:lpstr>Bezradność  w  sprawach opiekuńczo-wychowawczych i  w  prowadzeniu  gospodarstwa  domowego  cd</vt:lpstr>
      <vt:lpstr>Bezradność  w  sprawach opiekuńczo-wychowawczych i  w  prowadzeniu  gospodarstwa  domowego cd</vt:lpstr>
      <vt:lpstr> Osoby  niepełnosprawne  i długotrwale  chore </vt:lpstr>
      <vt:lpstr> Osoby  niepełnosprawne  i długotrwale chore cd </vt:lpstr>
      <vt:lpstr> Problemy ludzi starszych </vt:lpstr>
      <vt:lpstr>Problemy ludzi starszych </vt:lpstr>
      <vt:lpstr>Alkoholizm i inne uzależnienia </vt:lpstr>
      <vt:lpstr>Alkoholizm  i inne  uzależnienia </vt:lpstr>
      <vt:lpstr> Przemoc</vt:lpstr>
      <vt:lpstr>Przemoc   cd</vt:lpstr>
      <vt:lpstr>System świadczeń rodzinnych </vt:lpstr>
      <vt:lpstr>Fundusz alimentacyjny</vt:lpstr>
      <vt:lpstr> </vt:lpstr>
      <vt:lpstr>Punkt  Interwencji  Kryzysowej  </vt:lpstr>
    </vt:vector>
  </TitlesOfParts>
  <Company>Prywatny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ROZWIĄZYWANIE PROBLEMÓW SPOŁECZNYCH  W  GMINIE  SADKI</dc:title>
  <dc:creator>Użytkownik </dc:creator>
  <cp:lastModifiedBy>sekret2</cp:lastModifiedBy>
  <cp:revision>236</cp:revision>
  <dcterms:created xsi:type="dcterms:W3CDTF">2009-10-12T19:15:11Z</dcterms:created>
  <dcterms:modified xsi:type="dcterms:W3CDTF">2010-10-04T07:58:15Z</dcterms:modified>
</cp:coreProperties>
</file>